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82"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8" r:id="rId21"/>
    <p:sldId id="279" r:id="rId22"/>
    <p:sldId id="280" r:id="rId23"/>
    <p:sldId id="283" r:id="rId2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A03C8509-E9E2-47F1-8DD5-763D7BB90909}" type="datetimeFigureOut">
              <a:rPr lang="ar-EG" smtClean="0"/>
              <a:t>15/10/1441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167737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03C8509-E9E2-47F1-8DD5-763D7BB90909}" type="datetimeFigureOut">
              <a:rPr lang="ar-EG" smtClean="0"/>
              <a:t>15/10/1441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84293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03C8509-E9E2-47F1-8DD5-763D7BB90909}" type="datetimeFigureOut">
              <a:rPr lang="ar-EG" smtClean="0"/>
              <a:t>15/10/1441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120580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C9904FF4-6B2D-42A3-81D5-8D7F82EAFFDE}" type="slidenum">
              <a:rPr lang="ar-SA" altLang="en-US"/>
              <a:pPr>
                <a:defRPr/>
              </a:pPr>
              <a:t>‹#›</a:t>
            </a:fld>
            <a:endParaRPr lang="en-US" altLang="en-US"/>
          </a:p>
        </p:txBody>
      </p:sp>
    </p:spTree>
    <p:extLst>
      <p:ext uri="{BB962C8B-B14F-4D97-AF65-F5344CB8AC3E}">
        <p14:creationId xmlns:p14="http://schemas.microsoft.com/office/powerpoint/2010/main" val="71063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F2DD9507-1AE5-4458-9113-633ABE2F2836}" type="slidenum">
              <a:rPr lang="ar-SA" altLang="en-US"/>
              <a:pPr>
                <a:defRPr/>
              </a:pPr>
              <a:t>‹#›</a:t>
            </a:fld>
            <a:endParaRPr lang="en-US" altLang="en-US"/>
          </a:p>
        </p:txBody>
      </p:sp>
    </p:spTree>
    <p:extLst>
      <p:ext uri="{BB962C8B-B14F-4D97-AF65-F5344CB8AC3E}">
        <p14:creationId xmlns:p14="http://schemas.microsoft.com/office/powerpoint/2010/main" val="42262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D8DCF1C4-D973-4271-8466-951C322C4834}" type="slidenum">
              <a:rPr lang="ar-SA" altLang="en-US"/>
              <a:pPr>
                <a:defRPr/>
              </a:pPr>
              <a:t>‹#›</a:t>
            </a:fld>
            <a:endParaRPr lang="en-US" altLang="en-US"/>
          </a:p>
        </p:txBody>
      </p:sp>
    </p:spTree>
    <p:extLst>
      <p:ext uri="{BB962C8B-B14F-4D97-AF65-F5344CB8AC3E}">
        <p14:creationId xmlns:p14="http://schemas.microsoft.com/office/powerpoint/2010/main" val="3549374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17ACC86D-0E34-4560-B824-2A5A52921C22}" type="slidenum">
              <a:rPr lang="ar-SA" altLang="en-US"/>
              <a:pPr>
                <a:defRPr/>
              </a:pPr>
              <a:t>‹#›</a:t>
            </a:fld>
            <a:endParaRPr lang="en-US" altLang="en-US"/>
          </a:p>
        </p:txBody>
      </p:sp>
    </p:spTree>
    <p:extLst>
      <p:ext uri="{BB962C8B-B14F-4D97-AF65-F5344CB8AC3E}">
        <p14:creationId xmlns:p14="http://schemas.microsoft.com/office/powerpoint/2010/main" val="1261714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8"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9"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E5BA2533-CD35-4F9B-BCF4-6BED87E9A2D5}" type="slidenum">
              <a:rPr lang="ar-SA" altLang="en-US"/>
              <a:pPr>
                <a:defRPr/>
              </a:pPr>
              <a:t>‹#›</a:t>
            </a:fld>
            <a:endParaRPr lang="en-US" altLang="en-US"/>
          </a:p>
        </p:txBody>
      </p:sp>
    </p:spTree>
    <p:extLst>
      <p:ext uri="{BB962C8B-B14F-4D97-AF65-F5344CB8AC3E}">
        <p14:creationId xmlns:p14="http://schemas.microsoft.com/office/powerpoint/2010/main" val="266968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4"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5"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17706D31-8FD1-4DBF-960E-C5A1443A8DA1}" type="slidenum">
              <a:rPr lang="ar-SA" altLang="en-US"/>
              <a:pPr>
                <a:defRPr/>
              </a:pPr>
              <a:t>‹#›</a:t>
            </a:fld>
            <a:endParaRPr lang="en-US" altLang="en-US"/>
          </a:p>
        </p:txBody>
      </p:sp>
    </p:spTree>
    <p:extLst>
      <p:ext uri="{BB962C8B-B14F-4D97-AF65-F5344CB8AC3E}">
        <p14:creationId xmlns:p14="http://schemas.microsoft.com/office/powerpoint/2010/main" val="3326073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3"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4"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DF76BBD5-DDF9-44D3-8A16-969B5F870600}" type="slidenum">
              <a:rPr lang="ar-SA" altLang="en-US"/>
              <a:pPr>
                <a:defRPr/>
              </a:pPr>
              <a:t>‹#›</a:t>
            </a:fld>
            <a:endParaRPr lang="en-US" altLang="en-US"/>
          </a:p>
        </p:txBody>
      </p:sp>
    </p:spTree>
    <p:extLst>
      <p:ext uri="{BB962C8B-B14F-4D97-AF65-F5344CB8AC3E}">
        <p14:creationId xmlns:p14="http://schemas.microsoft.com/office/powerpoint/2010/main" val="1510369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C630D629-D2B4-42B6-9F1E-007B9D371E8F}" type="slidenum">
              <a:rPr lang="ar-SA" altLang="en-US"/>
              <a:pPr>
                <a:defRPr/>
              </a:pPr>
              <a:t>‹#›</a:t>
            </a:fld>
            <a:endParaRPr lang="en-US" altLang="en-US"/>
          </a:p>
        </p:txBody>
      </p:sp>
    </p:spTree>
    <p:extLst>
      <p:ext uri="{BB962C8B-B14F-4D97-AF65-F5344CB8AC3E}">
        <p14:creationId xmlns:p14="http://schemas.microsoft.com/office/powerpoint/2010/main" val="376450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03C8509-E9E2-47F1-8DD5-763D7BB90909}" type="datetimeFigureOut">
              <a:rPr lang="ar-EG" smtClean="0"/>
              <a:t>15/10/1441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14872428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6241A76D-C7CA-4EF6-99E9-EF6CCDB4962E}" type="slidenum">
              <a:rPr lang="ar-SA" altLang="en-US"/>
              <a:pPr>
                <a:defRPr/>
              </a:pPr>
              <a:t>‹#›</a:t>
            </a:fld>
            <a:endParaRPr lang="en-US" altLang="en-US"/>
          </a:p>
        </p:txBody>
      </p:sp>
    </p:spTree>
    <p:extLst>
      <p:ext uri="{BB962C8B-B14F-4D97-AF65-F5344CB8AC3E}">
        <p14:creationId xmlns:p14="http://schemas.microsoft.com/office/powerpoint/2010/main" val="589814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C69D68E3-E93D-48A0-B0AA-732BF643224F}" type="slidenum">
              <a:rPr lang="ar-SA" altLang="en-US"/>
              <a:pPr>
                <a:defRPr/>
              </a:pPr>
              <a:t>‹#›</a:t>
            </a:fld>
            <a:endParaRPr lang="en-US" altLang="en-US"/>
          </a:p>
        </p:txBody>
      </p:sp>
    </p:spTree>
    <p:extLst>
      <p:ext uri="{BB962C8B-B14F-4D97-AF65-F5344CB8AC3E}">
        <p14:creationId xmlns:p14="http://schemas.microsoft.com/office/powerpoint/2010/main" val="2932354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3B040F13-BAF0-4FD4-AF07-BB779D352697}" type="slidenum">
              <a:rPr lang="ar-SA" altLang="en-US"/>
              <a:pPr>
                <a:defRPr/>
              </a:pPr>
              <a:t>‹#›</a:t>
            </a:fld>
            <a:endParaRPr lang="en-US" altLang="en-US"/>
          </a:p>
        </p:txBody>
      </p:sp>
    </p:spTree>
    <p:extLst>
      <p:ext uri="{BB962C8B-B14F-4D97-AF65-F5344CB8AC3E}">
        <p14:creationId xmlns:p14="http://schemas.microsoft.com/office/powerpoint/2010/main" val="1175301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extLst>
          </p:cNvPr>
          <p:cNvSpPr>
            <a:spLocks noGrp="1" noChangeArrowheads="1"/>
          </p:cNvSpPr>
          <p:nvPr>
            <p:ph type="dt" sz="half" idx="10"/>
          </p:nvPr>
        </p:nvSpPr>
        <p:spPr/>
        <p:txBody>
          <a:bodyPr/>
          <a:lstStyle>
            <a:lvl1pPr>
              <a:defRPr/>
            </a:lvl1pPr>
          </a:lstStyle>
          <a:p>
            <a:pPr>
              <a:defRPr/>
            </a:pPr>
            <a:endParaRPr lang="en-US" altLang="en-US"/>
          </a:p>
        </p:txBody>
      </p:sp>
      <p:sp>
        <p:nvSpPr>
          <p:cNvPr id="4" name="Rectangle 5">
            <a:extLst>
              <a:ext uri="{FF2B5EF4-FFF2-40B4-BE49-F238E27FC236}"/>
            </a:extLst>
          </p:cNvPr>
          <p:cNvSpPr>
            <a:spLocks noGrp="1" noChangeArrowheads="1"/>
          </p:cNvSpPr>
          <p:nvPr>
            <p:ph type="ftr" sz="quarter" idx="11"/>
          </p:nvPr>
        </p:nvSpPr>
        <p:spPr/>
        <p:txBody>
          <a:bodyPr/>
          <a:lstStyle>
            <a:lvl1pPr>
              <a:defRPr/>
            </a:lvl1pPr>
          </a:lstStyle>
          <a:p>
            <a:pPr>
              <a:defRPr/>
            </a:pPr>
            <a:endParaRPr lang="en-US" altLang="en-US"/>
          </a:p>
        </p:txBody>
      </p:sp>
      <p:sp>
        <p:nvSpPr>
          <p:cNvPr id="5" name="Rectangle 6">
            <a:extLst>
              <a:ext uri="{FF2B5EF4-FFF2-40B4-BE49-F238E27FC236}"/>
            </a:extLst>
          </p:cNvPr>
          <p:cNvSpPr>
            <a:spLocks noGrp="1" noChangeArrowheads="1"/>
          </p:cNvSpPr>
          <p:nvPr>
            <p:ph type="sldNum" sz="quarter" idx="12"/>
          </p:nvPr>
        </p:nvSpPr>
        <p:spPr/>
        <p:txBody>
          <a:bodyPr/>
          <a:lstStyle>
            <a:lvl1pPr algn="r">
              <a:defRPr/>
            </a:lvl1pPr>
          </a:lstStyle>
          <a:p>
            <a:pPr>
              <a:defRPr/>
            </a:pPr>
            <a:fld id="{CEFB1EB2-3911-463D-8FC7-6802229FC9C8}" type="slidenum">
              <a:rPr lang="ar-SA" altLang="en-US"/>
              <a:pPr>
                <a:defRPr/>
              </a:pPr>
              <a:t>‹#›</a:t>
            </a:fld>
            <a:endParaRPr lang="en-US" altLang="en-US"/>
          </a:p>
        </p:txBody>
      </p:sp>
    </p:spTree>
    <p:extLst>
      <p:ext uri="{BB962C8B-B14F-4D97-AF65-F5344CB8AC3E}">
        <p14:creationId xmlns:p14="http://schemas.microsoft.com/office/powerpoint/2010/main" val="1475913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C8509-E9E2-47F1-8DD5-763D7BB90909}" type="datetimeFigureOut">
              <a:rPr lang="ar-EG" smtClean="0"/>
              <a:t>15/10/1441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2561930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A03C8509-E9E2-47F1-8DD5-763D7BB90909}" type="datetimeFigureOut">
              <a:rPr lang="ar-EG" smtClean="0"/>
              <a:t>15/10/1441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129996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A03C8509-E9E2-47F1-8DD5-763D7BB90909}" type="datetimeFigureOut">
              <a:rPr lang="ar-EG" smtClean="0"/>
              <a:t>15/10/1441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61998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A03C8509-E9E2-47F1-8DD5-763D7BB90909}" type="datetimeFigureOut">
              <a:rPr lang="ar-EG" smtClean="0"/>
              <a:t>15/10/1441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78755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C8509-E9E2-47F1-8DD5-763D7BB90909}" type="datetimeFigureOut">
              <a:rPr lang="ar-EG" smtClean="0"/>
              <a:t>15/10/1441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81437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C8509-E9E2-47F1-8DD5-763D7BB90909}" type="datetimeFigureOut">
              <a:rPr lang="ar-EG" smtClean="0"/>
              <a:t>15/10/1441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3673571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C8509-E9E2-47F1-8DD5-763D7BB90909}" type="datetimeFigureOut">
              <a:rPr lang="ar-EG" smtClean="0"/>
              <a:t>15/10/1441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D733FF1-92F3-40D9-B444-5DEAF59014D4}" type="slidenum">
              <a:rPr lang="ar-EG" smtClean="0"/>
              <a:t>‹#›</a:t>
            </a:fld>
            <a:endParaRPr lang="ar-EG"/>
          </a:p>
        </p:txBody>
      </p:sp>
    </p:spTree>
    <p:extLst>
      <p:ext uri="{BB962C8B-B14F-4D97-AF65-F5344CB8AC3E}">
        <p14:creationId xmlns:p14="http://schemas.microsoft.com/office/powerpoint/2010/main" val="100711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03C8509-E9E2-47F1-8DD5-763D7BB90909}" type="datetimeFigureOut">
              <a:rPr lang="ar-EG" smtClean="0"/>
              <a:t>15/10/1441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733FF1-92F3-40D9-B444-5DEAF59014D4}" type="slidenum">
              <a:rPr lang="ar-EG" smtClean="0"/>
              <a:t>‹#›</a:t>
            </a:fld>
            <a:endParaRPr lang="ar-EG"/>
          </a:p>
        </p:txBody>
      </p:sp>
    </p:spTree>
    <p:extLst>
      <p:ext uri="{BB962C8B-B14F-4D97-AF65-F5344CB8AC3E}">
        <p14:creationId xmlns:p14="http://schemas.microsoft.com/office/powerpoint/2010/main" val="34446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extLst>
          </p:cNvPr>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a:solidFill>
                  <a:srgbClr val="000000"/>
                </a:solidFill>
                <a:latin typeface="Arial" charset="0"/>
                <a:cs typeface="Arial" charset="0"/>
              </a:defRPr>
            </a:lvl1pPr>
          </a:lstStyle>
          <a:p>
            <a:pPr fontAlgn="base">
              <a:spcBef>
                <a:spcPct val="0"/>
              </a:spcBef>
              <a:spcAft>
                <a:spcPct val="0"/>
              </a:spcAft>
              <a:defRPr/>
            </a:pPr>
            <a:endParaRPr lang="en-US" altLang="en-US"/>
          </a:p>
        </p:txBody>
      </p:sp>
      <p:sp>
        <p:nvSpPr>
          <p:cNvPr id="1029" name="Rectangle 5">
            <a:extLst>
              <a:ext uri="{FF2B5EF4-FFF2-40B4-BE49-F238E27FC236}"/>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a:solidFill>
                  <a:srgbClr val="000000"/>
                </a:solidFill>
                <a:latin typeface="Arial" charset="0"/>
                <a:cs typeface="Arial" charset="0"/>
              </a:defRPr>
            </a:lvl1pPr>
          </a:lstStyle>
          <a:p>
            <a:pPr fontAlgn="base">
              <a:spcBef>
                <a:spcPct val="0"/>
              </a:spcBef>
              <a:spcAft>
                <a:spcPct val="0"/>
              </a:spcAft>
              <a:defRPr/>
            </a:pPr>
            <a:endParaRPr lang="en-US" altLang="en-US"/>
          </a:p>
        </p:txBody>
      </p:sp>
      <p:sp>
        <p:nvSpPr>
          <p:cNvPr id="1030" name="Rectangle 6">
            <a:extLst>
              <a:ext uri="{FF2B5EF4-FFF2-40B4-BE49-F238E27FC236}"/>
            </a:extLst>
          </p:cNvPr>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400">
                <a:solidFill>
                  <a:srgbClr val="000000"/>
                </a:solidFill>
              </a:defRPr>
            </a:lvl1pPr>
          </a:lstStyle>
          <a:p>
            <a:pPr fontAlgn="base">
              <a:spcBef>
                <a:spcPct val="0"/>
              </a:spcBef>
              <a:spcAft>
                <a:spcPct val="0"/>
              </a:spcAft>
              <a:defRPr/>
            </a:pPr>
            <a:fld id="{9661EC0C-CBF0-48DB-9AE3-87E58D63E965}" type="slidenum">
              <a:rPr lang="ar-SA"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84254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eg/imgres?imgurl=http://www.quran.maktoob.com/vb/up/18306189651013307539.gif&amp;imgrefurl=http://quran.maktoob.com/vb/quran66560/&amp;usg=__yPkLwHGaDABhzzITq9j2pp7mIzk=&amp;h=400&amp;w=600&amp;sz=81&amp;hl=ar&amp;start=19&amp;itbs=1&amp;tbnid=jMCNfSMrtc6WWM:&amp;tbnh=90&amp;tbnw=135&amp;prev=/images?q=%D8%B4%D9%83%D8%B1%D9%8B%D8%A7&amp;hl=ar&amp;sa=G&amp;gbv=2&amp;tbs=isch:1" TargetMode="External"/><Relationship Id="rId1" Type="http://schemas.openxmlformats.org/officeDocument/2006/relationships/slideLayout" Target="../slideLayouts/slideLayout7.xml"/><Relationship Id="rId4" Type="http://schemas.openxmlformats.org/officeDocument/2006/relationships/hyperlink" Target="mailto:Hshalaan@fedu.bu.edu.e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6"/>
          <p:cNvSpPr>
            <a:spLocks noChangeArrowheads="1" noChangeShapeType="1" noTextEdit="1"/>
          </p:cNvSpPr>
          <p:nvPr/>
        </p:nvSpPr>
        <p:spPr bwMode="auto">
          <a:xfrm rot="-787364">
            <a:off x="5527675" y="4508500"/>
            <a:ext cx="2865438" cy="1773238"/>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rPr>
              <a:t>د/عبدالحميدعبدالفتاح شعلان</a:t>
            </a:r>
          </a:p>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rPr>
              <a:t>كلية التربية - جامعة بنها </a:t>
            </a:r>
          </a:p>
        </p:txBody>
      </p:sp>
      <p:sp>
        <p:nvSpPr>
          <p:cNvPr id="15363" name="WordArt 7"/>
          <p:cNvSpPr>
            <a:spLocks noChangeArrowheads="1" noChangeShapeType="1" noTextEdit="1"/>
          </p:cNvSpPr>
          <p:nvPr/>
        </p:nvSpPr>
        <p:spPr bwMode="auto">
          <a:xfrm rot="2267709">
            <a:off x="855663" y="4772025"/>
            <a:ext cx="2279650" cy="1260475"/>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dirty="0" smtClean="0">
                <a:ln w="12700">
                  <a:solidFill>
                    <a:srgbClr val="FF0000"/>
                  </a:solidFill>
                  <a:round/>
                  <a:headEnd/>
                  <a:tailEnd/>
                </a:ln>
                <a:solidFill>
                  <a:srgbClr val="FF0000"/>
                </a:solidFill>
                <a:effectLst>
                  <a:outerShdw dist="45791" dir="2021404" algn="ctr" rotWithShape="0">
                    <a:srgbClr val="808080">
                      <a:alpha val="79999"/>
                    </a:srgbClr>
                  </a:outerShdw>
                </a:effectLst>
              </a:rPr>
              <a:t>مارس 2020</a:t>
            </a:r>
            <a:endParaRPr lang="ar-EG" sz="2400" kern="10" dirty="0">
              <a:ln w="12700">
                <a:solidFill>
                  <a:srgbClr val="FF0000"/>
                </a:solidFill>
                <a:round/>
                <a:headEnd/>
                <a:tailEnd/>
              </a:ln>
              <a:solidFill>
                <a:srgbClr val="FF0000"/>
              </a:solidFill>
              <a:effectLst>
                <a:outerShdw dist="45791" dir="2021404" algn="ctr" rotWithShape="0">
                  <a:srgbClr val="808080">
                    <a:alpha val="79999"/>
                  </a:srgbClr>
                </a:outerShdw>
              </a:effectLst>
            </a:endParaRPr>
          </a:p>
        </p:txBody>
      </p:sp>
      <p:pic>
        <p:nvPicPr>
          <p:cNvPr id="15364" name="Picture 7" descr="صورة ذات صل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188" y="263525"/>
            <a:ext cx="18573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Box 1"/>
          <p:cNvSpPr txBox="1">
            <a:spLocks noChangeArrowheads="1"/>
          </p:cNvSpPr>
          <p:nvPr/>
        </p:nvSpPr>
        <p:spPr bwMode="auto">
          <a:xfrm>
            <a:off x="179512" y="2332330"/>
            <a:ext cx="8784976"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ar-EG" sz="6600" b="1" dirty="0">
                <a:solidFill>
                  <a:srgbClr val="000000"/>
                </a:solidFill>
              </a:rPr>
              <a:t>نظام التعليم في </a:t>
            </a:r>
            <a:r>
              <a:rPr lang="ar-EG" sz="6600" b="1" dirty="0" smtClean="0">
                <a:solidFill>
                  <a:srgbClr val="000000"/>
                </a:solidFill>
              </a:rPr>
              <a:t>مصر</a:t>
            </a:r>
          </a:p>
          <a:p>
            <a:pPr algn="ctr" eaLnBrk="1" fontAlgn="base" hangingPunct="1">
              <a:spcBef>
                <a:spcPct val="0"/>
              </a:spcBef>
              <a:spcAft>
                <a:spcPct val="0"/>
              </a:spcAft>
            </a:pPr>
            <a:r>
              <a:rPr lang="ar-EG" sz="4000" b="1" dirty="0" smtClean="0">
                <a:solidFill>
                  <a:srgbClr val="7030A0"/>
                </a:solidFill>
              </a:rPr>
              <a:t>جــــزء أول</a:t>
            </a:r>
            <a:endParaRPr lang="ar-EG" sz="4000" b="1" dirty="0">
              <a:solidFill>
                <a:srgbClr val="7030A0"/>
              </a:solidFill>
            </a:endParaRPr>
          </a:p>
        </p:txBody>
      </p:sp>
      <p:sp>
        <p:nvSpPr>
          <p:cNvPr id="15366" name="TextBox 8"/>
          <p:cNvSpPr txBox="1">
            <a:spLocks noChangeArrowheads="1"/>
          </p:cNvSpPr>
          <p:nvPr/>
        </p:nvSpPr>
        <p:spPr bwMode="auto">
          <a:xfrm>
            <a:off x="0" y="385763"/>
            <a:ext cx="43561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ar-EG" sz="1600" b="1">
                <a:solidFill>
                  <a:srgbClr val="000000"/>
                </a:solidFill>
              </a:rPr>
              <a:t>مقرر: نظام التعليم والاتجاهات المعاصرة</a:t>
            </a:r>
          </a:p>
          <a:p>
            <a:pPr algn="ctr" eaLnBrk="1" fontAlgn="base" hangingPunct="1">
              <a:spcBef>
                <a:spcPct val="0"/>
              </a:spcBef>
              <a:spcAft>
                <a:spcPct val="0"/>
              </a:spcAft>
            </a:pPr>
            <a:r>
              <a:rPr lang="ar-EG" sz="1600" b="1">
                <a:solidFill>
                  <a:srgbClr val="000000"/>
                </a:solidFill>
              </a:rPr>
              <a:t>الفرقة الرابعة – التعليم العام</a:t>
            </a:r>
          </a:p>
          <a:p>
            <a:pPr algn="ctr" eaLnBrk="1" fontAlgn="base" hangingPunct="1">
              <a:spcBef>
                <a:spcPct val="0"/>
              </a:spcBef>
              <a:spcAft>
                <a:spcPct val="0"/>
              </a:spcAft>
            </a:pPr>
            <a:r>
              <a:rPr lang="ar-EG" sz="1600" b="1">
                <a:solidFill>
                  <a:srgbClr val="000000"/>
                </a:solidFill>
              </a:rPr>
              <a:t>شعبة: بيولوجي – كيمياء – فزياء - رياضيات</a:t>
            </a:r>
          </a:p>
        </p:txBody>
      </p:sp>
    </p:spTree>
    <p:extLst>
      <p:ext uri="{BB962C8B-B14F-4D97-AF65-F5344CB8AC3E}">
        <p14:creationId xmlns:p14="http://schemas.microsoft.com/office/powerpoint/2010/main" val="3259187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229600" cy="5616624"/>
          </a:xfrm>
        </p:spPr>
        <p:txBody>
          <a:bodyPr>
            <a:noAutofit/>
          </a:bodyPr>
          <a:lstStyle/>
          <a:p>
            <a:pPr marL="625475" indent="-625475" algn="just">
              <a:buNone/>
            </a:pPr>
            <a:r>
              <a:rPr lang="ar-EG" sz="2800" b="1" dirty="0" smtClean="0">
                <a:solidFill>
                  <a:srgbClr val="FF0000"/>
                </a:solidFill>
                <a:latin typeface="Andalus" pitchFamily="18" charset="-78"/>
                <a:cs typeface="+mj-cs"/>
              </a:rPr>
              <a:t>ومن أبرزالتغيرات التعليمية التي شهدتها السياسة التعليمية فى مصر فى الأونة الأخيرة مايلي:</a:t>
            </a:r>
            <a:endParaRPr lang="en-US" sz="2800" b="1" dirty="0" smtClean="0">
              <a:solidFill>
                <a:srgbClr val="FF0000"/>
              </a:solidFill>
              <a:latin typeface="Andalus" pitchFamily="18" charset="-78"/>
              <a:cs typeface="+mj-cs"/>
            </a:endParaRPr>
          </a:p>
          <a:p>
            <a:pPr lvl="0" algn="just"/>
            <a:r>
              <a:rPr lang="ar-EG" sz="2400" b="1" dirty="0" smtClean="0"/>
              <a:t>التوسع الكبير في التعليم الخاص والتعليم الأجنبي ومدارس اللغات الخاصة، والذي يلبي احتياجات طوائف عديدة تريده، كذلك مدارس اللغات التجريبية.</a:t>
            </a:r>
            <a:endParaRPr lang="en-US" sz="2400" b="1" dirty="0" smtClean="0"/>
          </a:p>
          <a:p>
            <a:pPr lvl="0" algn="just"/>
            <a:r>
              <a:rPr lang="ar-EG" sz="2400" b="1" dirty="0" smtClean="0"/>
              <a:t>ضعف ارتباط المناهج الدراسية ببيئة المتعلمين.</a:t>
            </a:r>
            <a:endParaRPr lang="en-US" sz="2400" b="1" dirty="0" smtClean="0"/>
          </a:p>
          <a:p>
            <a:pPr lvl="0" algn="just"/>
            <a:r>
              <a:rPr lang="ar-EG" sz="2400" b="1" dirty="0" smtClean="0"/>
              <a:t>انخفاض جودة التعليم في المدارس الحكومية.</a:t>
            </a:r>
            <a:endParaRPr lang="en-US" sz="2400" b="1" dirty="0" smtClean="0"/>
          </a:p>
          <a:p>
            <a:pPr lvl="0" algn="just"/>
            <a:r>
              <a:rPr lang="ar-EG" sz="2400" b="1" dirty="0" smtClean="0"/>
              <a:t>انتشار المدارس الخاصة وانتشار الدروس الخصوصية في كافة مراحل التعليم، يعمق الفوارق الاجتماعية بين القادرين وغير القادرين.</a:t>
            </a:r>
            <a:endParaRPr lang="en-US" sz="2400" b="1" dirty="0" smtClean="0"/>
          </a:p>
          <a:p>
            <a:pPr lvl="0" algn="just"/>
            <a:r>
              <a:rPr lang="ar-EG" sz="2400" b="1" dirty="0" smtClean="0"/>
              <a:t>وجود أشكال تدعم الاختلاف منها: وجود تعليم مدني وتعليم ديني، وتعليم عام وفني ومهني وغيرها.</a:t>
            </a:r>
            <a:endParaRPr lang="en-US" sz="2400" b="1" dirty="0" smtClean="0"/>
          </a:p>
          <a:p>
            <a:pPr lvl="0" algn="just"/>
            <a:r>
              <a:rPr lang="ar-EG" sz="2400" b="1" dirty="0" smtClean="0"/>
              <a:t>وجود المدارس التي تقدم تعليماً بغير اللغة العربية، وخريجوها مطلوبون أكثر في سوق العمل، والذي من شأنه بناء نمط من المواطنين يختلفون عن نظرائهم أبناء المدارس العامة الذين يتعلمون باللغة العربية.</a:t>
            </a:r>
          </a:p>
          <a:p>
            <a:pPr lvl="0" algn="ctr"/>
            <a:r>
              <a:rPr lang="ar-EG" b="1" dirty="0" smtClean="0">
                <a:solidFill>
                  <a:srgbClr val="0070C0"/>
                </a:solidFill>
              </a:rPr>
              <a:t>ويتطلب ذلك ما يلي.........</a:t>
            </a:r>
            <a:endParaRPr lang="en-US" b="1" dirty="0">
              <a:solidFill>
                <a:srgbClr val="0070C0"/>
              </a:solidFill>
            </a:endParaRPr>
          </a:p>
        </p:txBody>
      </p:sp>
    </p:spTree>
    <p:extLst>
      <p:ext uri="{BB962C8B-B14F-4D97-AF65-F5344CB8AC3E}">
        <p14:creationId xmlns:p14="http://schemas.microsoft.com/office/powerpoint/2010/main" val="2722925399"/>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ox(i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ox(in)">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5832648"/>
          </a:xfrm>
        </p:spPr>
        <p:txBody>
          <a:bodyPr>
            <a:normAutofit fontScale="92500" lnSpcReduction="10000"/>
          </a:bodyPr>
          <a:lstStyle/>
          <a:p>
            <a:pPr lvl="0" algn="just"/>
            <a:r>
              <a:rPr lang="ar-EG" b="1" dirty="0" smtClean="0"/>
              <a:t>تعميق الوعي بمفاهيم </a:t>
            </a:r>
            <a:r>
              <a:rPr lang="ar-EG" b="1" dirty="0" smtClean="0">
                <a:solidFill>
                  <a:srgbClr val="0070C0"/>
                </a:solidFill>
              </a:rPr>
              <a:t>المشاركة المجتمعية </a:t>
            </a:r>
            <a:r>
              <a:rPr lang="ar-EG" b="1" dirty="0" smtClean="0"/>
              <a:t>ودورها كآلية لدعم وتطوير التعليم قبل الجامعي فى مصر، تخطيطاً وإدارة وإشرافاً وتوجيهاً وتمويلاً ومتابعة وتقويماً مستمراً للعملية التعليمية من جانب المجتمعات المحلية. </a:t>
            </a:r>
            <a:endParaRPr lang="en-US" b="1" dirty="0" smtClean="0"/>
          </a:p>
          <a:p>
            <a:pPr lvl="0" algn="just"/>
            <a:r>
              <a:rPr lang="ar-EG" b="1" dirty="0" smtClean="0"/>
              <a:t>الفعالية والجدية فى استخدام </a:t>
            </a:r>
            <a:r>
              <a:rPr lang="ar-EG" b="1" dirty="0" smtClean="0">
                <a:solidFill>
                  <a:srgbClr val="0070C0"/>
                </a:solidFill>
              </a:rPr>
              <a:t>اللامركزية</a:t>
            </a:r>
            <a:r>
              <a:rPr lang="ar-EG" b="1" dirty="0" smtClean="0"/>
              <a:t> كسياسة جديدة تبرز دور المجتمعات المحلية فى المشاركة المجتمعية لدعم وتطوير التعليم قبل الجامعي فى مصر. </a:t>
            </a:r>
            <a:endParaRPr lang="en-US" b="1" dirty="0" smtClean="0"/>
          </a:p>
          <a:p>
            <a:pPr lvl="0" algn="just"/>
            <a:r>
              <a:rPr lang="ar-EG" b="1" dirty="0" smtClean="0"/>
              <a:t>استخدام </a:t>
            </a:r>
            <a:r>
              <a:rPr lang="ar-EG" b="1" dirty="0" smtClean="0">
                <a:solidFill>
                  <a:srgbClr val="0070C0"/>
                </a:solidFill>
              </a:rPr>
              <a:t>آليات التشجيع والتحفيز </a:t>
            </a:r>
            <a:r>
              <a:rPr lang="ar-EG" b="1" dirty="0" smtClean="0"/>
              <a:t>مثل إطلاق اسم المدرسة باسم المنشئين لها، وعمل لوحات شرف للمشاركين فى الإنشاءات والتجهيزات المدرسية وغيرها ونشر أسمائهم وصورهم فى الجرائد الإقليمية والصحف المحلية، وتسمية بعض قاعات المدرسة باسم رجال</a:t>
            </a:r>
            <a:r>
              <a:rPr lang="ar-SA" b="1" dirty="0" smtClean="0"/>
              <a:t> الأعمال، وغيرها من آليات وصور التحفيز.</a:t>
            </a:r>
            <a:endParaRPr lang="en-US" b="1" dirty="0"/>
          </a:p>
        </p:txBody>
      </p:sp>
    </p:spTree>
    <p:extLst>
      <p:ext uri="{BB962C8B-B14F-4D97-AF65-F5344CB8AC3E}">
        <p14:creationId xmlns:p14="http://schemas.microsoft.com/office/powerpoint/2010/main" val="2319863198"/>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ar-EG" sz="3600" b="1" dirty="0" smtClean="0"/>
              <a:t>تشهد منظومة التعليم قبل الجامعي توجهات ومحاولات عديدة لتحقيق إدارة الجودة الشاملة بمدخلاتها وعملياتها ومخرجاتها، فقد اتخذ القائمون على إدارة التعليم المصري العديد من المبادرات والإجراءات، منها تبني المعايير القومية للتعليم عام 2003، كبداية حقيقية لاهتمام وزارة التربية والتعليم بتحقيق الجودة الشاملة فى العملية التعليمية، </a:t>
            </a:r>
            <a:endParaRPr lang="en-US" sz="3600" b="1" dirty="0"/>
          </a:p>
        </p:txBody>
      </p:sp>
      <p:sp>
        <p:nvSpPr>
          <p:cNvPr id="3" name="Title 2"/>
          <p:cNvSpPr>
            <a:spLocks noGrp="1"/>
          </p:cNvSpPr>
          <p:nvPr>
            <p:ph type="title"/>
          </p:nvPr>
        </p:nvSpPr>
        <p:spPr/>
        <p:txBody>
          <a:bodyPr/>
          <a:lstStyle/>
          <a:p>
            <a:pPr algn="r"/>
            <a:r>
              <a:rPr lang="ar-EG" b="1" dirty="0" smtClean="0">
                <a:solidFill>
                  <a:srgbClr val="FF0000"/>
                </a:solidFill>
              </a:rPr>
              <a:t>ملامح </a:t>
            </a:r>
            <a:r>
              <a:rPr lang="ar-EG" b="1" dirty="0" smtClean="0">
                <a:solidFill>
                  <a:srgbClr val="FF0000"/>
                </a:solidFill>
              </a:rPr>
              <a:t>تطوير التعليم العام فى مصر:</a:t>
            </a:r>
            <a:endParaRPr lang="en-US" b="1" dirty="0" smtClean="0">
              <a:solidFill>
                <a:srgbClr val="FF0000"/>
              </a:solidFill>
            </a:endParaRPr>
          </a:p>
        </p:txBody>
      </p:sp>
    </p:spTree>
    <p:extLst>
      <p:ext uri="{BB962C8B-B14F-4D97-AF65-F5344CB8AC3E}">
        <p14:creationId xmlns:p14="http://schemas.microsoft.com/office/powerpoint/2010/main" val="3722090432"/>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5102027"/>
          </a:xfrm>
        </p:spPr>
        <p:txBody>
          <a:bodyPr>
            <a:noAutofit/>
          </a:bodyPr>
          <a:lstStyle/>
          <a:p>
            <a:pPr marL="0" lvl="0" indent="0" algn="ctr">
              <a:buNone/>
            </a:pPr>
            <a:r>
              <a:rPr lang="ar-EG" sz="3600" b="1" dirty="0" smtClean="0"/>
              <a:t>وتبع ذلك صدور القانون رقم 82 لسنة 2006 بشأن إنشاء الهيئة القومية لضمان جودة التعليم والاعتماد،</a:t>
            </a:r>
          </a:p>
          <a:p>
            <a:pPr marL="0" lvl="0" indent="0" algn="ctr">
              <a:buNone/>
            </a:pPr>
            <a:r>
              <a:rPr lang="ar-EG" sz="3600" b="1" dirty="0" smtClean="0"/>
              <a:t> ثم وضع الخطة الاستراتيجية للتعليم في مصر (2007– 2012) كنقلة نوعية في التعليم </a:t>
            </a:r>
          </a:p>
          <a:p>
            <a:pPr marL="0" lvl="0" indent="0" algn="ctr">
              <a:buNone/>
            </a:pPr>
            <a:r>
              <a:rPr lang="ar-EG" sz="3600" b="1" dirty="0" smtClean="0"/>
              <a:t>بهدف وضع إطار قومي للإصلاح الشامل للتعليم في مصر، وإتباع أسلوب علمي في تصميم برامج متكاملة ذات أهداف محددة، ومؤشرات قياس، وإطار زمني، وتكلفة، ومسئوليات تنفيذ؛ </a:t>
            </a:r>
          </a:p>
          <a:p>
            <a:pPr marL="0" lvl="0" indent="0" algn="ctr">
              <a:buNone/>
            </a:pPr>
            <a:r>
              <a:rPr lang="ar-EG" sz="3600" b="1" dirty="0" smtClean="0"/>
              <a:t>بما يؤدي إلى زيادة فاعلية الجهود المبذولة وتعظيم الاستفادة من الموارد المتاحة، ودعم اللامركزية الإدارية والمالية.</a:t>
            </a:r>
            <a:endParaRPr lang="ar-EG" sz="3600" b="1" dirty="0"/>
          </a:p>
        </p:txBody>
      </p:sp>
    </p:spTree>
    <p:extLst>
      <p:ext uri="{BB962C8B-B14F-4D97-AF65-F5344CB8AC3E}">
        <p14:creationId xmlns:p14="http://schemas.microsoft.com/office/powerpoint/2010/main" val="3970069644"/>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5688632"/>
          </a:xfrm>
        </p:spPr>
        <p:txBody>
          <a:bodyPr>
            <a:normAutofit lnSpcReduction="10000"/>
          </a:bodyPr>
          <a:lstStyle/>
          <a:p>
            <a:pPr marL="0" indent="0" algn="ctr">
              <a:buNone/>
            </a:pPr>
            <a:r>
              <a:rPr lang="ar-EG" b="1" dirty="0" smtClean="0">
                <a:solidFill>
                  <a:srgbClr val="FF0000"/>
                </a:solidFill>
              </a:rPr>
              <a:t>أوجه القصور التى عانى منها نظام </a:t>
            </a:r>
            <a:r>
              <a:rPr lang="ar-EG" b="1" dirty="0">
                <a:solidFill>
                  <a:srgbClr val="FF0000"/>
                </a:solidFill>
              </a:rPr>
              <a:t>التعليم </a:t>
            </a:r>
            <a:r>
              <a:rPr lang="ar-EG" b="1" dirty="0" smtClean="0">
                <a:solidFill>
                  <a:srgbClr val="FF0000"/>
                </a:solidFill>
              </a:rPr>
              <a:t>المصري، من أهمها:</a:t>
            </a:r>
            <a:endParaRPr lang="en-US" b="1" dirty="0" smtClean="0">
              <a:solidFill>
                <a:srgbClr val="FF0000"/>
              </a:solidFill>
            </a:endParaRPr>
          </a:p>
          <a:p>
            <a:pPr lvl="0" algn="just"/>
            <a:r>
              <a:rPr lang="ar-EG" b="1" dirty="0" smtClean="0">
                <a:solidFill>
                  <a:srgbClr val="FF0000"/>
                </a:solidFill>
              </a:rPr>
              <a:t>افتقاد البوصلة</a:t>
            </a:r>
            <a:r>
              <a:rPr lang="ar-EG" b="1" dirty="0" smtClean="0"/>
              <a:t>: حيث يفتقد إلى الفلسفة الواضحة والسياسة الموجهة، والأهداف المحددة والمنظمة والضابطة.</a:t>
            </a:r>
            <a:endParaRPr lang="en-US" b="1" dirty="0" smtClean="0"/>
          </a:p>
          <a:p>
            <a:pPr lvl="0" algn="just"/>
            <a:r>
              <a:rPr lang="ar-EG" b="1" dirty="0" smtClean="0">
                <a:solidFill>
                  <a:srgbClr val="FF0000"/>
                </a:solidFill>
              </a:rPr>
              <a:t>تربية تقليدية جامدة </a:t>
            </a:r>
            <a:r>
              <a:rPr lang="ar-EG" b="1" dirty="0" smtClean="0"/>
              <a:t>نظاماً وأنماطاً وممارسات، تقف عند مرحلة الحفظ رغم أهميته ولكنه لا يكفي وحدة كهدف نهائي للتربية، أو كمنتج أساسي لها.</a:t>
            </a:r>
            <a:endParaRPr lang="en-US" b="1" dirty="0" smtClean="0"/>
          </a:p>
          <a:p>
            <a:pPr lvl="0" algn="just"/>
            <a:r>
              <a:rPr lang="ar-EG" b="1" dirty="0" smtClean="0"/>
              <a:t>يدعم </a:t>
            </a:r>
            <a:r>
              <a:rPr lang="ar-EG" b="1" dirty="0" smtClean="0">
                <a:solidFill>
                  <a:srgbClr val="FF0000"/>
                </a:solidFill>
              </a:rPr>
              <a:t>التبعية</a:t>
            </a:r>
            <a:r>
              <a:rPr lang="ar-EG" b="1" dirty="0" smtClean="0"/>
              <a:t> ويؤدي إلى الاتكالية والسلبية والأنانية.</a:t>
            </a:r>
            <a:endParaRPr lang="en-US" b="1" dirty="0" smtClean="0"/>
          </a:p>
          <a:p>
            <a:pPr lvl="0" algn="just"/>
            <a:r>
              <a:rPr lang="ar-EG" b="1" dirty="0" smtClean="0">
                <a:solidFill>
                  <a:srgbClr val="FF0000"/>
                </a:solidFill>
              </a:rPr>
              <a:t>هدر في الكفاءات البشرية</a:t>
            </a:r>
            <a:r>
              <a:rPr lang="ar-EG" b="1" dirty="0" smtClean="0"/>
              <a:t>، في القدرات الذهنية والوجدانية والروحية، هدر في المال، والموارد والأماكن، هدر في الزمن.</a:t>
            </a:r>
            <a:endParaRPr lang="en-US" b="1" dirty="0"/>
          </a:p>
        </p:txBody>
      </p:sp>
    </p:spTree>
    <p:extLst>
      <p:ext uri="{BB962C8B-B14F-4D97-AF65-F5344CB8AC3E}">
        <p14:creationId xmlns:p14="http://schemas.microsoft.com/office/powerpoint/2010/main" val="399986298"/>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361459"/>
          </a:xfrm>
        </p:spPr>
        <p:txBody>
          <a:bodyPr>
            <a:noAutofit/>
          </a:bodyPr>
          <a:lstStyle/>
          <a:p>
            <a:pPr lvl="0" algn="just">
              <a:buFont typeface="Wingdings" pitchFamily="2" charset="2"/>
              <a:buChar char="q"/>
            </a:pPr>
            <a:r>
              <a:rPr lang="ar-EG" sz="2800" b="1" dirty="0" smtClean="0">
                <a:solidFill>
                  <a:srgbClr val="FF0000"/>
                </a:solidFill>
              </a:rPr>
              <a:t>انخفاض كفاءة نظام التعليم: رغم الموارد والاهتمام المتزايد للتعليم فى السنوات الأخيرة، يتضح فى:</a:t>
            </a:r>
            <a:endParaRPr lang="en-US" sz="2400" b="1" dirty="0" smtClean="0">
              <a:solidFill>
                <a:srgbClr val="FF0000"/>
              </a:solidFill>
            </a:endParaRPr>
          </a:p>
          <a:p>
            <a:pPr marL="904875" lvl="0" algn="just">
              <a:buFont typeface="Courier New" pitchFamily="49" charset="0"/>
              <a:buChar char="o"/>
            </a:pPr>
            <a:r>
              <a:rPr lang="ar-EG" sz="2400" b="1" dirty="0" smtClean="0"/>
              <a:t>انخفاض الكفاءة الداخلية لنظام التعليم، تتمثل فى  عجز في المباني المدرسية رغم ما أنشئ من مدارس كثيرة، والحالة السيئة للمدارس، وعدم تطبيق نظام اليوم الكامل، والفصول ذات الكثافة العالية، والعجز الكمي والنوعي في المعلمين، وانخفاض مستوى المناهج والكتب الدراسية، والانتشار الكبير للدروس الخصوصية سواء في شكل مجموعات التقوية أو المدرس الخاص، والتزايد في استخدام الكتب الخارجية. </a:t>
            </a:r>
            <a:endParaRPr lang="en-US" sz="2000" b="1" dirty="0" smtClean="0"/>
          </a:p>
          <a:p>
            <a:pPr marL="904875" lvl="0" algn="just">
              <a:buFont typeface="Courier New" pitchFamily="49" charset="0"/>
              <a:buChar char="o"/>
            </a:pPr>
            <a:r>
              <a:rPr lang="ar-EG" sz="2400" b="1" dirty="0" smtClean="0"/>
              <a:t>انخفاض الكفاءة الخارجية نظام التعليم الذى يظهر فى العلاقة غير السوية بين التعليم وسوق العمل بشكل حاد. </a:t>
            </a:r>
            <a:endParaRPr lang="ar-EG" sz="2400" b="1" dirty="0"/>
          </a:p>
        </p:txBody>
      </p:sp>
    </p:spTree>
    <p:extLst>
      <p:ext uri="{BB962C8B-B14F-4D97-AF65-F5344CB8AC3E}">
        <p14:creationId xmlns:p14="http://schemas.microsoft.com/office/powerpoint/2010/main" val="4120798808"/>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692696"/>
            <a:ext cx="8229600" cy="5688632"/>
          </a:xfrm>
        </p:spPr>
        <p:txBody>
          <a:bodyPr>
            <a:noAutofit/>
          </a:bodyPr>
          <a:lstStyle/>
          <a:p>
            <a:pPr algn="just">
              <a:buFont typeface="Wingdings" pitchFamily="2" charset="2"/>
              <a:buChar char="q"/>
            </a:pPr>
            <a:r>
              <a:rPr lang="ar-EG" sz="2800" b="1" dirty="0" smtClean="0">
                <a:solidFill>
                  <a:srgbClr val="FF0000"/>
                </a:solidFill>
              </a:rPr>
              <a:t>قصور كفاية الإنفاق على التعليم وسوء توزيع المخصصات المالية</a:t>
            </a:r>
            <a:r>
              <a:rPr lang="ar-EG" sz="2800" b="1" dirty="0" smtClean="0"/>
              <a:t>، مما ينعكس على ضعف كفاية الميزانية عن تلبية احتياجات التطوير من أدوات ومواد تعليمية والاستثمار الرأسمالي لتوفير مدخلات التعليم وتسيير عملياته، وتحفيز العاملين. قصور كفاية الإنفاق على التعليم وسوء توزيع المخصصات المالية، مما ينعكس على ضعف كفاية الميزانية عن تلبية احتياجات التطوير من أدوات ومواد تعليمية والاستثمار الرأسمالي لتوفير مدخلات التعليم وتسيير عملياته، وتحفيز العاملين.</a:t>
            </a:r>
          </a:p>
          <a:p>
            <a:pPr algn="just">
              <a:buFont typeface="Wingdings" pitchFamily="2" charset="2"/>
              <a:buChar char="q"/>
            </a:pPr>
            <a:r>
              <a:rPr lang="ar-EG" sz="2800" b="1" dirty="0" smtClean="0">
                <a:solidFill>
                  <a:srgbClr val="FF0000"/>
                </a:solidFill>
              </a:rPr>
              <a:t>عدم المساواة في الإنفاق</a:t>
            </a:r>
            <a:r>
              <a:rPr lang="ar-EG" sz="2800" b="1" dirty="0" smtClean="0"/>
              <a:t>: وتكشف البيانات الخاصة بتوزيع الموازنات التعليمية على المستويات التعليمية المختلفة انحياز التوزيع نحو التعليم الثانوي والعالي على حساب تلاميذ التعليم الأساسي، كما أن توزيع موازنة التعليم قبل الجامعي على المحافظات تبين أنها لا ترتبط بعدد السكان في المحافظات.</a:t>
            </a:r>
            <a:endParaRPr lang="en-US" sz="2800" b="1" dirty="0" smtClean="0"/>
          </a:p>
          <a:p>
            <a:pPr lvl="0"/>
            <a:endParaRPr lang="en-US" sz="2800" b="1" dirty="0"/>
          </a:p>
        </p:txBody>
      </p:sp>
    </p:spTree>
    <p:extLst>
      <p:ext uri="{BB962C8B-B14F-4D97-AF65-F5344CB8AC3E}">
        <p14:creationId xmlns:p14="http://schemas.microsoft.com/office/powerpoint/2010/main" val="573997185"/>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36712"/>
            <a:ext cx="8229600" cy="5044016"/>
          </a:xfrm>
        </p:spPr>
        <p:txBody>
          <a:bodyPr>
            <a:normAutofit/>
          </a:bodyPr>
          <a:lstStyle/>
          <a:p>
            <a:pPr lvl="0" algn="just">
              <a:buFont typeface="Wingdings" pitchFamily="2" charset="2"/>
              <a:buChar char="q"/>
            </a:pPr>
            <a:r>
              <a:rPr lang="ar-EG" sz="2800" b="1" dirty="0" smtClean="0">
                <a:solidFill>
                  <a:srgbClr val="FF0000"/>
                </a:solidFill>
              </a:rPr>
              <a:t>قصور كفاءة الإنفاق التعليمي: وتظهر فيما يلي:</a:t>
            </a:r>
            <a:endParaRPr lang="en-US" sz="2800" b="1" dirty="0" smtClean="0">
              <a:solidFill>
                <a:srgbClr val="FF0000"/>
              </a:solidFill>
            </a:endParaRPr>
          </a:p>
          <a:p>
            <a:pPr marL="814388" lvl="0" algn="just">
              <a:buFont typeface="Courier New" pitchFamily="49" charset="0"/>
              <a:buChar char="o"/>
            </a:pPr>
            <a:r>
              <a:rPr lang="ar-EG" sz="2800" b="1" dirty="0" smtClean="0"/>
              <a:t>وجود معلمين زائدين عن حاجة المدارس بشكل كبير في بعض التخصصات.</a:t>
            </a:r>
            <a:endParaRPr lang="en-US" sz="2800" b="1" dirty="0" smtClean="0"/>
          </a:p>
          <a:p>
            <a:pPr marL="814388" lvl="0" algn="just">
              <a:buFont typeface="Courier New" pitchFamily="49" charset="0"/>
              <a:buChar char="o"/>
            </a:pPr>
            <a:r>
              <a:rPr lang="ar-EG" sz="2800" b="1" dirty="0" smtClean="0"/>
              <a:t>وجود فقد في الموارد المخصصة لبناء المدارس وتصميمها.</a:t>
            </a:r>
            <a:endParaRPr lang="en-US" sz="2800" b="1" dirty="0" smtClean="0"/>
          </a:p>
          <a:p>
            <a:pPr marL="814388" lvl="0" algn="just">
              <a:buFont typeface="Courier New" pitchFamily="49" charset="0"/>
              <a:buChar char="o"/>
            </a:pPr>
            <a:r>
              <a:rPr lang="ar-EG" sz="2800" b="1" dirty="0" smtClean="0"/>
              <a:t>الزيادة الهائلة في العاملين من غير المعلمين، إداريين وموظفين معاونين.</a:t>
            </a:r>
            <a:endParaRPr lang="en-US" sz="2800" b="1" dirty="0" smtClean="0"/>
          </a:p>
          <a:p>
            <a:pPr marL="814388" lvl="0" algn="just">
              <a:buFont typeface="Courier New" pitchFamily="49" charset="0"/>
              <a:buChar char="o"/>
            </a:pPr>
            <a:r>
              <a:rPr lang="ar-EG" sz="2800" b="1" dirty="0" smtClean="0"/>
              <a:t>الارتفاع الكبير في مخصصات الكتب الدراسية، وتحسين مستوى كفاءتها، كما أن تطبيق نظام الفصلين الدراسيين أدى إلى مضاعفة أعدادها.</a:t>
            </a:r>
            <a:endParaRPr lang="en-US" sz="2800" b="1" dirty="0"/>
          </a:p>
        </p:txBody>
      </p:sp>
    </p:spTree>
    <p:extLst>
      <p:ext uri="{BB962C8B-B14F-4D97-AF65-F5344CB8AC3E}">
        <p14:creationId xmlns:p14="http://schemas.microsoft.com/office/powerpoint/2010/main" val="403387994"/>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476672"/>
            <a:ext cx="8640960" cy="6120680"/>
          </a:xfrm>
        </p:spPr>
        <p:txBody>
          <a:bodyPr>
            <a:normAutofit fontScale="85000" lnSpcReduction="10000"/>
          </a:bodyPr>
          <a:lstStyle/>
          <a:p>
            <a:pPr marL="0" indent="0">
              <a:buNone/>
            </a:pPr>
            <a:r>
              <a:rPr lang="ar-EG" sz="4000" b="1" spc="-50" dirty="0" smtClean="0">
                <a:solidFill>
                  <a:srgbClr val="FF0000"/>
                </a:solidFill>
              </a:rPr>
              <a:t>الجهود المبذولة لتحسين التعليم ودعم النظام التعليمي فى مصر: </a:t>
            </a:r>
          </a:p>
          <a:p>
            <a:pPr lvl="0"/>
            <a:r>
              <a:rPr lang="ar-EG" b="1" dirty="0" smtClean="0"/>
              <a:t>بناء عدد هائل من المبانى المدرسية الجديدة بلغ عدد ما تم بناؤه فى عشر سنوات أكثر مما تم فى المائة عام الماضية، وكان من نتيجة ذلك أن وفرت بنية تحتية للتعليم ساهمت فى تحسين معدلات الإتاحة والمساواة، وخفض معدلات التسرب.</a:t>
            </a:r>
            <a:endParaRPr lang="en-US" b="1" dirty="0" smtClean="0"/>
          </a:p>
          <a:p>
            <a:pPr lvl="0"/>
            <a:r>
              <a:rPr lang="ar-EG" b="1" dirty="0" smtClean="0"/>
              <a:t>نشر تكنولوجيا التعليم والكمبيوتر ومعامل الوسائل التعليمية وإنشاء شبكات اتصال، والتدريب عن بعد. </a:t>
            </a:r>
            <a:endParaRPr lang="en-US" b="1" dirty="0" smtClean="0"/>
          </a:p>
          <a:p>
            <a:pPr lvl="0"/>
            <a:r>
              <a:rPr lang="ar-EG" b="1" dirty="0" smtClean="0"/>
              <a:t>تدريب العاملين تدريباً متنوعاً ملحوظاً فى مجالات كثيرة مع إرسال أعداد كبيرة من المعلمين للتدريب فى بعثات فى الخارج. </a:t>
            </a:r>
          </a:p>
          <a:p>
            <a:pPr marL="0" lvl="0" indent="0" algn="ctr">
              <a:buNone/>
            </a:pPr>
            <a:r>
              <a:rPr lang="ar-EG" sz="3000" b="1" dirty="0">
                <a:solidFill>
                  <a:srgbClr val="00B0F0"/>
                </a:solidFill>
              </a:rPr>
              <a:t>وضعت وزارة التربية والتعليم خطة استراتيجية لتطوير التعليم المصري </a:t>
            </a:r>
            <a:endParaRPr lang="ar-EG" sz="3000" b="1" dirty="0" smtClean="0">
              <a:solidFill>
                <a:srgbClr val="00B0F0"/>
              </a:solidFill>
            </a:endParaRPr>
          </a:p>
          <a:p>
            <a:pPr marL="0" lvl="0" indent="0" algn="ctr">
              <a:buNone/>
            </a:pPr>
            <a:r>
              <a:rPr lang="ar-EG" sz="3000" b="1" dirty="0" smtClean="0">
                <a:solidFill>
                  <a:srgbClr val="00B0F0"/>
                </a:solidFill>
              </a:rPr>
              <a:t>أهم </a:t>
            </a:r>
            <a:r>
              <a:rPr lang="ar-EG" sz="3000" b="1" dirty="0">
                <a:solidFill>
                  <a:srgbClr val="00B0F0"/>
                </a:solidFill>
              </a:rPr>
              <a:t>ملامحها هي: "اللامركزية، والجودة، والشمول والتكامل، والالتزام بالمواثيق العالمية، وتخصيص الموارد المالية للتعليم على أساس البرامج"، </a:t>
            </a:r>
            <a:endParaRPr lang="ar-EG" sz="3000" b="1" dirty="0" smtClean="0">
              <a:solidFill>
                <a:srgbClr val="00B0F0"/>
              </a:solidFill>
            </a:endParaRPr>
          </a:p>
          <a:p>
            <a:pPr marL="0" lvl="0" indent="0" algn="ctr">
              <a:buNone/>
            </a:pPr>
            <a:r>
              <a:rPr lang="ar-EG" sz="3000" b="1" dirty="0" smtClean="0">
                <a:solidFill>
                  <a:srgbClr val="00B0F0"/>
                </a:solidFill>
              </a:rPr>
              <a:t>واستهدفت </a:t>
            </a:r>
            <a:r>
              <a:rPr lang="ar-EG" sz="3000" b="1" dirty="0">
                <a:solidFill>
                  <a:srgbClr val="00B0F0"/>
                </a:solidFill>
              </a:rPr>
              <a:t>تحقيق ما يلي</a:t>
            </a:r>
            <a:r>
              <a:rPr lang="ar-EG" sz="3000" b="1" dirty="0" smtClean="0">
                <a:solidFill>
                  <a:srgbClr val="00B0F0"/>
                </a:solidFill>
              </a:rPr>
              <a:t>:</a:t>
            </a:r>
            <a:endParaRPr lang="en-US" b="1" dirty="0" smtClean="0">
              <a:solidFill>
                <a:srgbClr val="00B0F0"/>
              </a:solidFill>
            </a:endParaRPr>
          </a:p>
          <a:p>
            <a:endParaRPr lang="en-US" b="1" dirty="0"/>
          </a:p>
        </p:txBody>
      </p:sp>
    </p:spTree>
    <p:extLst>
      <p:ext uri="{BB962C8B-B14F-4D97-AF65-F5344CB8AC3E}">
        <p14:creationId xmlns:p14="http://schemas.microsoft.com/office/powerpoint/2010/main" val="2456089742"/>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332656"/>
            <a:ext cx="8229600" cy="6264696"/>
          </a:xfrm>
        </p:spPr>
        <p:txBody>
          <a:bodyPr>
            <a:normAutofit fontScale="85000" lnSpcReduction="10000"/>
          </a:bodyPr>
          <a:lstStyle/>
          <a:p>
            <a:pPr lvl="0" algn="just">
              <a:lnSpc>
                <a:spcPct val="110000"/>
              </a:lnSpc>
              <a:spcBef>
                <a:spcPts val="0"/>
              </a:spcBef>
            </a:pPr>
            <a:r>
              <a:rPr lang="ar-EG" b="1" dirty="0">
                <a:solidFill>
                  <a:srgbClr val="00B0F0"/>
                </a:solidFill>
              </a:rPr>
              <a:t>الإتاحة</a:t>
            </a:r>
            <a:r>
              <a:rPr lang="ar-EG" b="1" dirty="0">
                <a:solidFill>
                  <a:prstClr val="black"/>
                </a:solidFill>
              </a:rPr>
              <a:t>: إتاحة الفرص المتكافئة فى الحصول على تعليم عالى الجودة لجميع الأطفال والشباب فى سن التعليم  قبل الجامعى، وتتضمن رفع قدرة النظام لاستيعاب جميع الطلاب أينما كانت مواقعهم، وتعزيز مستوى جودة الرعاية التي يوليها النظام لضمان إتاحة الفرصة لجميع الطلاب للالتحاق بالتعليم. </a:t>
            </a:r>
            <a:endParaRPr lang="en-US" b="1" dirty="0">
              <a:solidFill>
                <a:prstClr val="black"/>
              </a:solidFill>
            </a:endParaRPr>
          </a:p>
          <a:p>
            <a:pPr lvl="0" algn="just">
              <a:lnSpc>
                <a:spcPct val="110000"/>
              </a:lnSpc>
              <a:spcBef>
                <a:spcPts val="0"/>
              </a:spcBef>
            </a:pPr>
            <a:r>
              <a:rPr lang="ar-EG" b="1" dirty="0" smtClean="0">
                <a:solidFill>
                  <a:srgbClr val="00B0F0"/>
                </a:solidFill>
              </a:rPr>
              <a:t>الجودة</a:t>
            </a:r>
            <a:r>
              <a:rPr lang="ar-EG" b="1" dirty="0" smtClean="0"/>
              <a:t>: تحقيق نقلة نوعية فى التعليم ونواتج التعلم وضمان أداء عالى الجودة بالقطاعات التعليمية، وتتضمن تحسين جودة مدخلات وعمليات التعليم "عناصر البيداجوجيا، وكثافة الفصل، ومعدلات معلم/التلاميذ"، وتحسين جودة مخرجات التعليم "نمو التلاميذ، والتحصيل الدراسي"، وترشيد ظاهة الدروس الخصوصية.</a:t>
            </a:r>
          </a:p>
          <a:p>
            <a:pPr lvl="0" algn="just">
              <a:lnSpc>
                <a:spcPct val="110000"/>
              </a:lnSpc>
              <a:spcBef>
                <a:spcPts val="0"/>
              </a:spcBef>
            </a:pPr>
            <a:r>
              <a:rPr lang="ar-EG" b="1" dirty="0" smtClean="0">
                <a:solidFill>
                  <a:srgbClr val="00B0F0"/>
                </a:solidFill>
              </a:rPr>
              <a:t>النظم</a:t>
            </a:r>
            <a:r>
              <a:rPr lang="ar-EG" b="1" dirty="0" smtClean="0"/>
              <a:t>: تحسين مستويات الكفاءة فى النظم والإدارة والمشاركة المجتمعية الفعالة والتأصيل المؤسسي للامركزية، وتتضمن كفاءة نظام إدارة الموارد والمشاركة في رقابتها، والقضاء على التعقيدات الإدارية التي تعيق تنفيذ السياسات بسلاسة، والتخلص من الخدمات العامة غير الفعالة.</a:t>
            </a:r>
            <a:endParaRPr lang="en-US" b="1" dirty="0"/>
          </a:p>
        </p:txBody>
      </p:sp>
    </p:spTree>
    <p:extLst>
      <p:ext uri="{BB962C8B-B14F-4D97-AF65-F5344CB8AC3E}">
        <p14:creationId xmlns:p14="http://schemas.microsoft.com/office/powerpoint/2010/main" val="55273803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620688"/>
            <a:ext cx="8229600" cy="5904656"/>
          </a:xfrm>
        </p:spPr>
        <p:txBody>
          <a:bodyPr>
            <a:normAutofit fontScale="92500" lnSpcReduction="10000"/>
          </a:bodyPr>
          <a:lstStyle/>
          <a:p>
            <a:pPr marL="0" indent="0" algn="ctr">
              <a:buNone/>
            </a:pPr>
            <a:r>
              <a:rPr lang="ar-EG" b="1" dirty="0" smtClean="0"/>
              <a:t>يمثل النظام التعليمي الأساس الذي تنمو في إطاره السمات الشخصية للمتعلمين، إذ به يتشكل فكر الإنسان، ووعيه الثقافي والسياسي، ودوره الاجتماعي، ومعيار النجاح أو الفشل في أي نظام تعليمي يكمن في قدرة ذلك النظام على تحقيق أهدافه، أو إخفاقه في ذلك، </a:t>
            </a:r>
          </a:p>
          <a:p>
            <a:pPr marL="0" indent="0" algn="ctr">
              <a:buNone/>
            </a:pPr>
            <a:r>
              <a:rPr lang="ar-EG" b="1" dirty="0" smtClean="0"/>
              <a:t>ونظرا لتعرض المجتمعات </a:t>
            </a:r>
            <a:r>
              <a:rPr lang="en-US" b="1" dirty="0" smtClean="0"/>
              <a:t>- </a:t>
            </a:r>
            <a:r>
              <a:rPr lang="ar-EG" b="1" dirty="0" smtClean="0"/>
              <a:t>في العقود الأخير ة</a:t>
            </a:r>
            <a:r>
              <a:rPr lang="en-US" b="1" dirty="0" smtClean="0"/>
              <a:t>- </a:t>
            </a:r>
            <a:r>
              <a:rPr lang="ar-EG" b="1" dirty="0" smtClean="0"/>
              <a:t>للعديد من التغيرات التي شملت مختلف نواحي الحياة، والتي كان لها أثرها المباشر على ما يتوقعه المجتمع ومؤسساته من التعليم، وبات من الضروري أن يواكب ذلك تغييراً في أهداف التعليم ومضامينه وأساليبه، </a:t>
            </a:r>
          </a:p>
          <a:p>
            <a:pPr marL="0" indent="0" algn="ctr">
              <a:buNone/>
            </a:pPr>
            <a:r>
              <a:rPr lang="ar-EG" b="1" dirty="0" smtClean="0"/>
              <a:t>فالنظام التعليمي جزءاً من النظام المجتمعي الذي يربي الفرد، ويعده لحياة معاصرة ومستقبلية تمكنه من مواجهة تحديات العصر</a:t>
            </a:r>
            <a:r>
              <a:rPr lang="en-US" b="1" dirty="0" smtClean="0"/>
              <a:t>.</a:t>
            </a:r>
          </a:p>
          <a:p>
            <a:pPr marL="0" indent="0" algn="ctr">
              <a:buNone/>
            </a:pPr>
            <a:endParaRPr lang="ar-EG" b="1" dirty="0"/>
          </a:p>
        </p:txBody>
      </p:sp>
    </p:spTree>
    <p:extLst>
      <p:ext uri="{BB962C8B-B14F-4D97-AF65-F5344CB8AC3E}">
        <p14:creationId xmlns:p14="http://schemas.microsoft.com/office/powerpoint/2010/main" val="3548888322"/>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ar-EG" sz="2800" b="1" dirty="0" smtClean="0">
                <a:solidFill>
                  <a:srgbClr val="FF0000"/>
                </a:solidFill>
              </a:rPr>
              <a:t>التعليم كأولوية: من خلال:</a:t>
            </a:r>
            <a:endParaRPr lang="en-US" sz="2800" b="1" dirty="0" smtClean="0">
              <a:solidFill>
                <a:srgbClr val="FF0000"/>
              </a:solidFill>
            </a:endParaRPr>
          </a:p>
          <a:p>
            <a:pPr marL="631825" lvl="0" algn="just">
              <a:buFont typeface="Wingdings" pitchFamily="2" charset="2"/>
              <a:buChar char="§"/>
            </a:pPr>
            <a:r>
              <a:rPr lang="ar-EG" sz="2800" b="1" dirty="0" smtClean="0"/>
              <a:t>وضع قضية التعليم كأولوية متقدمة على جدول أعمال الحكومة باعتباره حقاً أساسياً لكل مواطن مصرى ومواطنة مصرية. </a:t>
            </a:r>
            <a:endParaRPr lang="en-US" sz="2800" b="1" dirty="0" smtClean="0"/>
          </a:p>
          <a:p>
            <a:pPr marL="631825" lvl="0" algn="just">
              <a:buFont typeface="Wingdings" pitchFamily="2" charset="2"/>
              <a:buChar char="§"/>
            </a:pPr>
            <a:r>
              <a:rPr lang="ar-EG" sz="2800" b="1" dirty="0" smtClean="0"/>
              <a:t>حرصت الدولة على توفير التعليم الأساسي الالزامى لكل الأطفال.   </a:t>
            </a:r>
            <a:endParaRPr lang="en-US" sz="2800" b="1" dirty="0" smtClean="0"/>
          </a:p>
          <a:p>
            <a:pPr marL="631825" lvl="0" algn="just">
              <a:buFont typeface="Wingdings" pitchFamily="2" charset="2"/>
              <a:buChar char="§"/>
            </a:pPr>
            <a:r>
              <a:rPr lang="ar-EG" sz="2800" b="1" dirty="0" smtClean="0"/>
              <a:t>تحافظ الدولة على ضمان الحصول على التعليم المجاني لكل مواطن، كما تهيئ المجال للحصول على التعليم المتقدم بعد المرحلة الأساسية لكل من يطلبه، وتؤكد على ألا يمثل الدخل عائقاً فى سبيل الحصول على التعليم المناسب فى أى مرحلة. </a:t>
            </a:r>
            <a:endParaRPr lang="en-US" sz="2800" b="1" dirty="0" smtClean="0"/>
          </a:p>
          <a:p>
            <a:pPr marL="631825" algn="just"/>
            <a:r>
              <a:rPr lang="ar-EG" sz="2800" b="1" dirty="0" smtClean="0"/>
              <a:t>زيادة الإنفاق على التعليم: تزايد إنفاق الدولة على التعليم بصورة مضطردة خلال العقود الماضية</a:t>
            </a:r>
            <a:endParaRPr lang="ar-EG" b="1" dirty="0"/>
          </a:p>
        </p:txBody>
      </p:sp>
      <p:sp>
        <p:nvSpPr>
          <p:cNvPr id="3" name="Title 2"/>
          <p:cNvSpPr>
            <a:spLocks noGrp="1"/>
          </p:cNvSpPr>
          <p:nvPr>
            <p:ph type="title"/>
          </p:nvPr>
        </p:nvSpPr>
        <p:spPr/>
        <p:txBody>
          <a:bodyPr/>
          <a:lstStyle/>
          <a:p>
            <a:r>
              <a:rPr lang="ar-EG" sz="4400" b="1" dirty="0" smtClean="0">
                <a:solidFill>
                  <a:srgbClr val="FF0000"/>
                </a:solidFill>
              </a:rPr>
              <a:t>أهم ملامح تطوير التعليم فى مصر، فيما يلي:</a:t>
            </a:r>
            <a:endParaRPr lang="en-US" sz="4400" b="1" dirty="0" smtClean="0">
              <a:solidFill>
                <a:srgbClr val="FF0000"/>
              </a:solidFill>
            </a:endParaRPr>
          </a:p>
        </p:txBody>
      </p:sp>
    </p:spTree>
    <p:extLst>
      <p:ext uri="{BB962C8B-B14F-4D97-AF65-F5344CB8AC3E}">
        <p14:creationId xmlns:p14="http://schemas.microsoft.com/office/powerpoint/2010/main" val="3663157237"/>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764704"/>
            <a:ext cx="8229600" cy="5760640"/>
          </a:xfrm>
        </p:spPr>
        <p:txBody>
          <a:bodyPr>
            <a:normAutofit lnSpcReduction="10000"/>
          </a:bodyPr>
          <a:lstStyle/>
          <a:p>
            <a:pPr lvl="0" algn="just"/>
            <a:r>
              <a:rPr lang="ar-EG" sz="2800" b="1" dirty="0" smtClean="0">
                <a:solidFill>
                  <a:srgbClr val="FF0000"/>
                </a:solidFill>
              </a:rPr>
              <a:t>زيادة معدلات الإتاحة لمواجهة الزيادة السكانية. </a:t>
            </a:r>
            <a:endParaRPr lang="en-US" sz="2800" b="1" dirty="0" smtClean="0">
              <a:solidFill>
                <a:srgbClr val="FF0000"/>
              </a:solidFill>
            </a:endParaRPr>
          </a:p>
          <a:p>
            <a:pPr lvl="0" algn="just"/>
            <a:r>
              <a:rPr lang="ar-EG" sz="2800" b="1" dirty="0" smtClean="0">
                <a:solidFill>
                  <a:srgbClr val="FF0000"/>
                </a:solidFill>
              </a:rPr>
              <a:t>التوجه إلى الجودة. </a:t>
            </a:r>
            <a:endParaRPr lang="en-US" sz="2800" b="1" dirty="0" smtClean="0">
              <a:solidFill>
                <a:srgbClr val="FF0000"/>
              </a:solidFill>
            </a:endParaRPr>
          </a:p>
          <a:p>
            <a:pPr lvl="0" algn="just"/>
            <a:r>
              <a:rPr lang="ar-EG" sz="2800" b="1" dirty="0" smtClean="0">
                <a:solidFill>
                  <a:srgbClr val="FF0000"/>
                </a:solidFill>
              </a:rPr>
              <a:t>تطوير إدارة العملية التعليمية: </a:t>
            </a:r>
            <a:r>
              <a:rPr lang="ar-EG" sz="2800" b="1" dirty="0" smtClean="0"/>
              <a:t>من خلال:</a:t>
            </a:r>
            <a:endParaRPr lang="en-US" sz="2800" b="1" dirty="0" smtClean="0"/>
          </a:p>
          <a:p>
            <a:pPr marL="631825" lvl="0" algn="just">
              <a:buFont typeface="Wingdings" pitchFamily="2" charset="2"/>
              <a:buChar char="§"/>
            </a:pPr>
            <a:r>
              <a:rPr lang="ar-EG" sz="2800" b="1" dirty="0" smtClean="0"/>
              <a:t>انتهاج وتعميق اللامركزية فى إدارة العملية التعليمية، نظراً لحيوية وضرورة ارتباط نمط ومحتوى التعليم بالبيئة المحلية، ولقدرة المجتمع المحلى على الاضطلاع بالإدارة الصحيحة ومتطلباتها بشكل أفضل من الحكومة المركزية، بما يساعد على تفرغ الوزارة المركزية لوضع السياسات والتوجهات العامة. </a:t>
            </a:r>
            <a:endParaRPr lang="en-US" sz="2800" b="1" dirty="0" smtClean="0"/>
          </a:p>
          <a:p>
            <a:pPr marL="631825" algn="just">
              <a:buFont typeface="Wingdings" pitchFamily="2" charset="2"/>
              <a:buChar char="§"/>
            </a:pPr>
            <a:r>
              <a:rPr lang="ar-EG" sz="2800" b="1" dirty="0" smtClean="0"/>
              <a:t>تنمية وتشجيع المشاركة المجتمعية فى العملية التعليمية سواء فى إنشاء وإدارة المدارس أو فى متابعة ومراقبة العملية التعليمية والتجارب الهامة التي تمت فى هذا التوجه بنجاح ملحوظ، تؤكد على أهمية توسيع نطاق المشاركة المجتمعية وتعظيم دورها فى مجال التعليم</a:t>
            </a:r>
            <a:endParaRPr lang="en-US" sz="2800" b="1" dirty="0" smtClean="0"/>
          </a:p>
        </p:txBody>
      </p:sp>
    </p:spTree>
    <p:extLst>
      <p:ext uri="{BB962C8B-B14F-4D97-AF65-F5344CB8AC3E}">
        <p14:creationId xmlns:p14="http://schemas.microsoft.com/office/powerpoint/2010/main" val="2099693526"/>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descr="18306189651013307539">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000" y="476250"/>
            <a:ext cx="693420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WordArt 4"/>
          <p:cNvSpPr>
            <a:spLocks noChangeArrowheads="1" noChangeShapeType="1" noTextEdit="1"/>
          </p:cNvSpPr>
          <p:nvPr/>
        </p:nvSpPr>
        <p:spPr bwMode="auto">
          <a:xfrm rot="-1521255">
            <a:off x="5173663" y="4749800"/>
            <a:ext cx="2865437" cy="1773238"/>
          </a:xfrm>
          <a:prstGeom prst="rect">
            <a:avLst/>
          </a:prstGeom>
        </p:spPr>
        <p:txBody>
          <a:bodyPr wrap="none" fromWordArt="1">
            <a:prstTxWarp prst="textCurveUp">
              <a:avLst>
                <a:gd name="adj" fmla="val 38866"/>
              </a:avLst>
            </a:prstTxWarp>
          </a:bodyPr>
          <a:lstStyle/>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rPr>
              <a:t>د/عبدالحميدشعلان</a:t>
            </a:r>
          </a:p>
          <a:p>
            <a:pPr algn="ctr" fontAlgn="base">
              <a:spcBef>
                <a:spcPct val="0"/>
              </a:spcBef>
              <a:spcAft>
                <a:spcPct val="0"/>
              </a:spcAft>
            </a:pPr>
            <a:r>
              <a:rPr lang="ar-EG" sz="2400" kern="10">
                <a:ln w="12700">
                  <a:solidFill>
                    <a:srgbClr val="FF0000"/>
                  </a:solidFill>
                  <a:round/>
                  <a:headEnd/>
                  <a:tailEnd/>
                </a:ln>
                <a:solidFill>
                  <a:srgbClr val="FF0000"/>
                </a:solidFill>
                <a:effectLst>
                  <a:outerShdw dist="45791" dir="2021404" algn="ctr" rotWithShape="0">
                    <a:srgbClr val="808080">
                      <a:alpha val="79999"/>
                    </a:srgbClr>
                  </a:outerShdw>
                </a:effectLst>
              </a:rPr>
              <a:t>جامعة بنها</a:t>
            </a:r>
          </a:p>
        </p:txBody>
      </p:sp>
      <p:sp>
        <p:nvSpPr>
          <p:cNvPr id="30724" name="TextBox 1"/>
          <p:cNvSpPr txBox="1">
            <a:spLocks noChangeArrowheads="1"/>
          </p:cNvSpPr>
          <p:nvPr/>
        </p:nvSpPr>
        <p:spPr bwMode="auto">
          <a:xfrm>
            <a:off x="250825" y="5949950"/>
            <a:ext cx="41052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fontAlgn="base" hangingPunct="1">
              <a:spcBef>
                <a:spcPct val="0"/>
              </a:spcBef>
              <a:spcAft>
                <a:spcPct val="0"/>
              </a:spcAft>
            </a:pPr>
            <a:r>
              <a:rPr lang="en-US" b="1">
                <a:solidFill>
                  <a:srgbClr val="3C4043"/>
                </a:solidFill>
                <a:latin typeface="Noto Naskh Arabic UI"/>
              </a:rPr>
              <a:t>WhatsApp: 01229285008</a:t>
            </a:r>
          </a:p>
          <a:p>
            <a:pPr algn="l" eaLnBrk="1" fontAlgn="base" hangingPunct="1">
              <a:spcBef>
                <a:spcPct val="0"/>
              </a:spcBef>
              <a:spcAft>
                <a:spcPct val="0"/>
              </a:spcAft>
            </a:pPr>
            <a:r>
              <a:rPr lang="en-US" b="1">
                <a:solidFill>
                  <a:srgbClr val="3C4043"/>
                </a:solidFill>
                <a:latin typeface="Noto Naskh Arabic UI"/>
              </a:rPr>
              <a:t>E. Mail: </a:t>
            </a:r>
            <a:r>
              <a:rPr lang="en-US" b="1">
                <a:solidFill>
                  <a:srgbClr val="3C4043"/>
                </a:solidFill>
                <a:latin typeface="Noto Naskh Arabic UI"/>
                <a:hlinkClick r:id="rId4"/>
              </a:rPr>
              <a:t>Hshalaan@fedu.bu.edu.eg</a:t>
            </a:r>
            <a:endParaRPr lang="en-US" b="1">
              <a:solidFill>
                <a:srgbClr val="3C4043"/>
              </a:solidFill>
              <a:latin typeface="Noto Naskh Arabic UI"/>
            </a:endParaRPr>
          </a:p>
        </p:txBody>
      </p:sp>
    </p:spTree>
    <p:extLst>
      <p:ext uri="{BB962C8B-B14F-4D97-AF65-F5344CB8AC3E}">
        <p14:creationId xmlns:p14="http://schemas.microsoft.com/office/powerpoint/2010/main" val="6763196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1000" fill="hold"/>
                                        <p:tgtEl>
                                          <p:spTgt spid="41988"/>
                                        </p:tgtEl>
                                        <p:attrNameLst>
                                          <p:attrName>ppt_x</p:attrName>
                                        </p:attrNameLst>
                                      </p:cBhvr>
                                      <p:tavLst>
                                        <p:tav tm="0">
                                          <p:val>
                                            <p:strVal val="#ppt_x-.2"/>
                                          </p:val>
                                        </p:tav>
                                        <p:tav tm="100000">
                                          <p:val>
                                            <p:strVal val="#ppt_x"/>
                                          </p:val>
                                        </p:tav>
                                      </p:tavLst>
                                    </p:anim>
                                    <p:anim calcmode="lin" valueType="num">
                                      <p:cBhvr>
                                        <p:cTn id="8" dur="1000" fill="hold"/>
                                        <p:tgtEl>
                                          <p:spTgt spid="4198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r-EG" sz="4000" b="1" dirty="0" smtClean="0">
                <a:solidFill>
                  <a:srgbClr val="FF0000"/>
                </a:solidFill>
                <a:latin typeface="Andalus" pitchFamily="18" charset="-78"/>
                <a:cs typeface="Andalus" pitchFamily="18" charset="-78"/>
              </a:rPr>
              <a:t>يهدف التعليم قبل الجامعي فى مصر: </a:t>
            </a:r>
          </a:p>
          <a:p>
            <a:pPr algn="just"/>
            <a:r>
              <a:rPr lang="ar-EG" sz="2800" b="1" dirty="0" smtClean="0"/>
              <a:t>إلى تكوين الدارس تكويناً ثقافياً وعلمياً وقومياً على مستويات متتالية، من النواحي الوجدانية والقومية، والعقلية والاجتماعية والصحية والسلوكية والرياضية، بقصد إعداد الإنسان المصري المؤمن بربه ووطنه ويقيم الخير والحق والإنسانية وتزويده بالقدر المناسب من القيم والدراسات النظرية والتطبيقية والمقومات التي تحقق إنسانيته وكرامته وقدرته على تحقيق هدفه والإسهام بكفاءة في عمليات وأنشطة الإنتاج والخدمات، أو لمواصلة التعليم العالي والجامعي، من أجل تنمية المجتمع وتحقيق رخائه وتقدمه. </a:t>
            </a:r>
            <a:endParaRPr lang="en-US" sz="2800" b="1" dirty="0" smtClean="0"/>
          </a:p>
          <a:p>
            <a:endParaRPr lang="ar-EG" b="1" dirty="0"/>
          </a:p>
        </p:txBody>
      </p:sp>
      <p:sp>
        <p:nvSpPr>
          <p:cNvPr id="3" name="Title 2"/>
          <p:cNvSpPr>
            <a:spLocks noGrp="1"/>
          </p:cNvSpPr>
          <p:nvPr>
            <p:ph type="title"/>
          </p:nvPr>
        </p:nvSpPr>
        <p:spPr/>
        <p:txBody>
          <a:bodyPr>
            <a:normAutofit/>
          </a:bodyPr>
          <a:lstStyle/>
          <a:p>
            <a:pPr algn="r"/>
            <a:r>
              <a:rPr lang="ar-EG" b="1" dirty="0" smtClean="0">
                <a:solidFill>
                  <a:srgbClr val="7030A0"/>
                </a:solidFill>
              </a:rPr>
              <a:t>واقع </a:t>
            </a:r>
            <a:r>
              <a:rPr lang="ar-EG" b="1" dirty="0" smtClean="0">
                <a:solidFill>
                  <a:srgbClr val="7030A0"/>
                </a:solidFill>
              </a:rPr>
              <a:t>التعليم العام فى مصر:</a:t>
            </a:r>
            <a:endParaRPr lang="en-US" b="1" dirty="0" smtClean="0">
              <a:solidFill>
                <a:srgbClr val="7030A0"/>
              </a:solidFill>
            </a:endParaRPr>
          </a:p>
        </p:txBody>
      </p:sp>
    </p:spTree>
    <p:extLst>
      <p:ext uri="{BB962C8B-B14F-4D97-AF65-F5344CB8AC3E}">
        <p14:creationId xmlns:p14="http://schemas.microsoft.com/office/powerpoint/2010/main" val="4081655426"/>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52736"/>
            <a:ext cx="8229600" cy="4525963"/>
          </a:xfrm>
        </p:spPr>
        <p:txBody>
          <a:bodyPr>
            <a:normAutofit lnSpcReduction="10000"/>
          </a:bodyPr>
          <a:lstStyle/>
          <a:p>
            <a:pPr algn="just"/>
            <a:r>
              <a:rPr lang="ar-EG" sz="3600" b="1" dirty="0" smtClean="0">
                <a:solidFill>
                  <a:srgbClr val="FF0000"/>
                </a:solidFill>
              </a:rPr>
              <a:t>وتهدف السياسة التعليمية فى مصر </a:t>
            </a:r>
          </a:p>
          <a:p>
            <a:pPr marL="0" indent="0" algn="ctr">
              <a:buNone/>
            </a:pPr>
            <a:r>
              <a:rPr lang="ar-EG" sz="3600" b="1" dirty="0" smtClean="0"/>
              <a:t>إلى إحداث نقله نوعية حقيقية ومؤثرة من خلال رفع القدرة الاستيعابية للمؤسسات التعليمية فى مصر، وتركيز الجهود فى مسار الجودة والتميز فى إدارة المؤسسات التعليمية، وتحويل المدارس والمعاهد العلمية إلى أماكن لتخريج العلماء والنابهين والفنيين المتميزين، وتخريج أجيال يتحملون مهام القيادة والإدارة والعمل والإنتاج فى المستقبل.</a:t>
            </a:r>
            <a:endParaRPr lang="en-US" sz="3600" b="1" dirty="0" smtClean="0"/>
          </a:p>
          <a:p>
            <a:endParaRPr lang="ar-EG" b="1" dirty="0"/>
          </a:p>
        </p:txBody>
      </p:sp>
    </p:spTree>
    <p:extLst>
      <p:ext uri="{BB962C8B-B14F-4D97-AF65-F5344CB8AC3E}">
        <p14:creationId xmlns:p14="http://schemas.microsoft.com/office/powerpoint/2010/main" val="2737124048"/>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just"/>
            <a:r>
              <a:rPr lang="ar-EG" b="1" dirty="0" smtClean="0"/>
              <a:t>تحسين نواتج التعلم للطالب.</a:t>
            </a:r>
            <a:endParaRPr lang="en-US" b="1" dirty="0" smtClean="0"/>
          </a:p>
          <a:p>
            <a:pPr lvl="0" algn="just"/>
            <a:r>
              <a:rPr lang="ar-EG" b="1" dirty="0" smtClean="0"/>
              <a:t>زيادة عدد المدارس المتقدمة للاعتماد التربوي.</a:t>
            </a:r>
            <a:endParaRPr lang="en-US" b="1" dirty="0" smtClean="0"/>
          </a:p>
          <a:p>
            <a:pPr lvl="0" algn="just"/>
            <a:r>
              <a:rPr lang="ar-EG" b="1" dirty="0" smtClean="0"/>
              <a:t>الزيادة التدريجية فى عدد المدارس التى تطبق الإدارة المرتكزة على المدرسة بما فى ذلك إدارة الموارد المالية والميزانية.</a:t>
            </a:r>
            <a:endParaRPr lang="en-US" b="1" dirty="0" smtClean="0"/>
          </a:p>
          <a:p>
            <a:pPr lvl="0" algn="just"/>
            <a:r>
              <a:rPr lang="ar-EG" b="1" dirty="0" smtClean="0"/>
              <a:t>زيادة الكفاءة المدرسية فى النواحى المالية والإدارية والمتابعة والتقييم واستخدام المعلومات (نظم الإدارة المدرسية).</a:t>
            </a:r>
            <a:endParaRPr lang="en-US" b="1" dirty="0" smtClean="0"/>
          </a:p>
          <a:p>
            <a:pPr lvl="0" algn="just"/>
            <a:r>
              <a:rPr lang="ar-EG" b="1" dirty="0" smtClean="0"/>
              <a:t>تحسين أداء القيادات المدرسية، من خلال التدريب وتدريب المدربين.</a:t>
            </a:r>
            <a:endParaRPr lang="en-US" b="1" dirty="0" smtClean="0"/>
          </a:p>
          <a:p>
            <a:pPr lvl="0" algn="just"/>
            <a:r>
              <a:rPr lang="ar-EG" b="1" dirty="0" smtClean="0"/>
              <a:t>تطوير الهيكل التنظيمي للإدارة.</a:t>
            </a:r>
            <a:endParaRPr lang="en-US" b="1" dirty="0" smtClean="0"/>
          </a:p>
          <a:p>
            <a:pPr lvl="0" algn="just"/>
            <a:r>
              <a:rPr lang="ar-EG" b="1" dirty="0" smtClean="0"/>
              <a:t>زيادة مساهمة ومشاركة أعضاء مجالس الأمناء فى دعم الإدارة المدرسية.</a:t>
            </a:r>
            <a:endParaRPr lang="en-US" b="1" dirty="0"/>
          </a:p>
        </p:txBody>
      </p:sp>
      <p:sp>
        <p:nvSpPr>
          <p:cNvPr id="3" name="Title 2"/>
          <p:cNvSpPr>
            <a:spLocks noGrp="1"/>
          </p:cNvSpPr>
          <p:nvPr>
            <p:ph type="title"/>
          </p:nvPr>
        </p:nvSpPr>
        <p:spPr/>
        <p:txBody>
          <a:bodyPr>
            <a:noAutofit/>
          </a:bodyPr>
          <a:lstStyle/>
          <a:p>
            <a:pPr algn="just"/>
            <a:r>
              <a:rPr lang="ar-EG" sz="2400" b="1" dirty="0" smtClean="0">
                <a:solidFill>
                  <a:srgbClr val="FF0000"/>
                </a:solidFill>
                <a:latin typeface="Andalus" pitchFamily="18" charset="-78"/>
                <a:cs typeface="+mn-cs"/>
              </a:rPr>
              <a:t>ولتحقيق هذه الأهداف وضعت الدولة خطة استراتيجية قومية للتعليم قبل الجامعي، من المتوقع أن تحقق مجموعة من النتائج ومؤشرات الأداء من أهمها:</a:t>
            </a:r>
            <a:endParaRPr lang="en-US" sz="2400" b="1" dirty="0" smtClean="0">
              <a:solidFill>
                <a:srgbClr val="FF0000"/>
              </a:solidFill>
              <a:latin typeface="Andalus" pitchFamily="18" charset="-78"/>
              <a:cs typeface="+mn-cs"/>
            </a:endParaRPr>
          </a:p>
        </p:txBody>
      </p:sp>
    </p:spTree>
    <p:extLst>
      <p:ext uri="{BB962C8B-B14F-4D97-AF65-F5344CB8AC3E}">
        <p14:creationId xmlns:p14="http://schemas.microsoft.com/office/powerpoint/2010/main" val="1242691574"/>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ox(i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ox(in)">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29600" cy="5256584"/>
          </a:xfrm>
        </p:spPr>
        <p:txBody>
          <a:bodyPr>
            <a:normAutofit fontScale="92500" lnSpcReduction="20000"/>
          </a:bodyPr>
          <a:lstStyle/>
          <a:p>
            <a:pPr lvl="0" algn="just"/>
            <a:r>
              <a:rPr lang="ar-EG" b="1" dirty="0" smtClean="0"/>
              <a:t>الزيادة التدريجية فى عدد المدارس المزودة بالتجهيزات والموارد اللازمة لتحسين الجودة، وكذلك المعامل والمكتبات والتجهيزات اللازمة للأنشطة والأجهزة المتطورة خلال مدة الخطة الإستراتيجية. </a:t>
            </a:r>
            <a:endParaRPr lang="en-US" b="1" dirty="0" smtClean="0"/>
          </a:p>
          <a:p>
            <a:pPr lvl="0" algn="just"/>
            <a:r>
              <a:rPr lang="ar-EG" b="1" dirty="0" smtClean="0"/>
              <a:t>تمكين المدرسة من القيام بأعمال الصيانة الدورية لها وتوفير الموارد اللازمة.</a:t>
            </a:r>
            <a:endParaRPr lang="en-US" b="1" dirty="0" smtClean="0"/>
          </a:p>
          <a:p>
            <a:pPr lvl="0" algn="just"/>
            <a:r>
              <a:rPr lang="ar-EG" b="1" dirty="0" smtClean="0"/>
              <a:t>تقليل الكثافة وتعدد الفترات من خلال التوسع فى بناء المزيد من المدارس بمشاركة القطاع العام والخاص، وتوفير الموارد اللازمة وتفعيل المشاركة المجتمعية. </a:t>
            </a:r>
            <a:endParaRPr lang="en-US" b="1" dirty="0" smtClean="0"/>
          </a:p>
          <a:p>
            <a:pPr lvl="0" algn="just"/>
            <a:r>
              <a:rPr lang="ar-EG" b="1" dirty="0" smtClean="0"/>
              <a:t>تحسين نظم تطوير وتحديث المناهج الدراسية، وتحسين جودة الكتاب المدرسي والمواد التعليمية والتركيز الأنشطة التى تدعم مهارات المتعلم فى التفكير النقدى وحل المشكلات.</a:t>
            </a:r>
            <a:endParaRPr lang="en-US" b="1" dirty="0"/>
          </a:p>
        </p:txBody>
      </p:sp>
    </p:spTree>
    <p:extLst>
      <p:ext uri="{BB962C8B-B14F-4D97-AF65-F5344CB8AC3E}">
        <p14:creationId xmlns:p14="http://schemas.microsoft.com/office/powerpoint/2010/main" val="2041440452"/>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ar-EG" sz="3200" b="1" dirty="0" smtClean="0">
                <a:solidFill>
                  <a:srgbClr val="FF0000"/>
                </a:solidFill>
              </a:rPr>
              <a:t>مجانية التعليم</a:t>
            </a:r>
            <a:r>
              <a:rPr lang="ar-EG" sz="3200" b="1" dirty="0" smtClean="0"/>
              <a:t>: التعليم في مؤسسات الدولة التعليمية مجاني في مراحله المختلفة.</a:t>
            </a:r>
            <a:endParaRPr lang="en-US" sz="3200" b="1" dirty="0" smtClean="0"/>
          </a:p>
          <a:p>
            <a:pPr lvl="0" algn="just"/>
            <a:r>
              <a:rPr lang="ar-EG" sz="3200" b="1" dirty="0" smtClean="0">
                <a:solidFill>
                  <a:srgbClr val="FF0000"/>
                </a:solidFill>
              </a:rPr>
              <a:t>الإشراف على التعليم</a:t>
            </a:r>
            <a:r>
              <a:rPr lang="ar-EG" sz="3200" b="1" dirty="0" smtClean="0"/>
              <a:t>: تشرف الدولة على التعليم كله.</a:t>
            </a:r>
            <a:endParaRPr lang="en-US" sz="3200" b="1" dirty="0" smtClean="0"/>
          </a:p>
          <a:p>
            <a:pPr lvl="0" algn="just"/>
            <a:r>
              <a:rPr lang="ar-EG" sz="3200" b="1" dirty="0" smtClean="0">
                <a:solidFill>
                  <a:srgbClr val="FF0000"/>
                </a:solidFill>
              </a:rPr>
              <a:t>الإلـزام</a:t>
            </a:r>
            <a:r>
              <a:rPr lang="ar-EG" sz="3200" b="1" dirty="0" smtClean="0"/>
              <a:t>: التعليم حق تكلفة الدولة، وهو إلزامي لمراحل تحددها الدولة.</a:t>
            </a:r>
            <a:endParaRPr lang="en-US" sz="3200" b="1" dirty="0" smtClean="0"/>
          </a:p>
          <a:p>
            <a:pPr lvl="0" algn="just"/>
            <a:r>
              <a:rPr lang="ar-EG" sz="3200" b="1" dirty="0" smtClean="0">
                <a:solidFill>
                  <a:srgbClr val="FF0000"/>
                </a:solidFill>
              </a:rPr>
              <a:t>التعليم حق للمصريين جميعاً تكلفة الدولة</a:t>
            </a:r>
            <a:r>
              <a:rPr lang="ar-EG" sz="3200" b="1" dirty="0" smtClean="0"/>
              <a:t>، وتشرف عليه، وهو في مراحله المختلفة في مدارس الدولة </a:t>
            </a:r>
            <a:r>
              <a:rPr lang="ar-EG" sz="3200" b="1" dirty="0" smtClean="0">
                <a:solidFill>
                  <a:srgbClr val="FF0000"/>
                </a:solidFill>
              </a:rPr>
              <a:t>بالمجان</a:t>
            </a:r>
            <a:r>
              <a:rPr lang="ar-EG" sz="3200" b="1" dirty="0" smtClean="0"/>
              <a:t>.</a:t>
            </a:r>
            <a:endParaRPr lang="en-US" sz="3200" b="1" dirty="0"/>
          </a:p>
        </p:txBody>
      </p:sp>
      <p:sp>
        <p:nvSpPr>
          <p:cNvPr id="3" name="Title 2"/>
          <p:cNvSpPr>
            <a:spLocks noGrp="1"/>
          </p:cNvSpPr>
          <p:nvPr>
            <p:ph type="title"/>
          </p:nvPr>
        </p:nvSpPr>
        <p:spPr/>
        <p:txBody>
          <a:bodyPr>
            <a:normAutofit/>
          </a:bodyPr>
          <a:lstStyle/>
          <a:p>
            <a:pPr algn="ctr"/>
            <a:r>
              <a:rPr lang="ar-EG" b="1" dirty="0" smtClean="0">
                <a:solidFill>
                  <a:srgbClr val="FF0000"/>
                </a:solidFill>
              </a:rPr>
              <a:t>الملامح الأساسية لنظام التعليم فى مصر:</a:t>
            </a:r>
            <a:endParaRPr lang="en-US" b="1" dirty="0" smtClean="0">
              <a:solidFill>
                <a:srgbClr val="FF0000"/>
              </a:solidFill>
            </a:endParaRPr>
          </a:p>
        </p:txBody>
      </p:sp>
    </p:spTree>
    <p:extLst>
      <p:ext uri="{BB962C8B-B14F-4D97-AF65-F5344CB8AC3E}">
        <p14:creationId xmlns:p14="http://schemas.microsoft.com/office/powerpoint/2010/main" val="148486079"/>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amond(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amond(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diamond(in)">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8229600" cy="4525963"/>
          </a:xfrm>
        </p:spPr>
        <p:txBody>
          <a:bodyPr>
            <a:normAutofit fontScale="92500"/>
          </a:bodyPr>
          <a:lstStyle/>
          <a:p>
            <a:pPr marL="0" lvl="0" indent="0" algn="ctr">
              <a:buNone/>
            </a:pPr>
            <a:r>
              <a:rPr lang="ar-EG" sz="3600" b="1" dirty="0" smtClean="0">
                <a:solidFill>
                  <a:srgbClr val="FF0000"/>
                </a:solidFill>
              </a:rPr>
              <a:t>المجلس الأعلى للتعليم قبل الجامعي </a:t>
            </a:r>
          </a:p>
          <a:p>
            <a:pPr marL="0" lvl="0" indent="0" algn="ctr">
              <a:buNone/>
            </a:pPr>
            <a:r>
              <a:rPr lang="ar-EG" sz="3600" b="1" dirty="0" smtClean="0"/>
              <a:t>برئاسة وزير التربية والتعليم </a:t>
            </a:r>
          </a:p>
          <a:p>
            <a:pPr marL="0" lvl="0" indent="0" algn="ctr">
              <a:buNone/>
            </a:pPr>
            <a:r>
              <a:rPr lang="ar-EG" sz="3600" b="1" dirty="0" smtClean="0"/>
              <a:t>يتولي التخطيط لهذا التعليم ورسم خططه وبرامجه، ويضم ممثلين لقطاعات التعليم والجامعات والأزهر والثقافة والتخطيط والمالية والإنتاج والخدمات والقوى العاملة وغيرهم من المهتمين بشئون التعليم ويصدر بتشكيل هذا المجلس وتحديد اختصاصاته قرار من رئيس الجمهورية بناء على عرض من وزير التربية والتعليم</a:t>
            </a:r>
            <a:endParaRPr lang="ar-EG" sz="3600" b="1" dirty="0"/>
          </a:p>
        </p:txBody>
      </p:sp>
    </p:spTree>
    <p:extLst>
      <p:ext uri="{BB962C8B-B14F-4D97-AF65-F5344CB8AC3E}">
        <p14:creationId xmlns:p14="http://schemas.microsoft.com/office/powerpoint/2010/main" val="3379599475"/>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764704"/>
            <a:ext cx="8229600" cy="4525963"/>
          </a:xfrm>
        </p:spPr>
        <p:txBody>
          <a:bodyPr>
            <a:normAutofit/>
          </a:bodyPr>
          <a:lstStyle/>
          <a:p>
            <a:pPr marL="0" indent="0" algn="ctr">
              <a:buNone/>
            </a:pPr>
            <a:r>
              <a:rPr lang="ar-EG" sz="4000" b="1" dirty="0" smtClean="0"/>
              <a:t>كما تتولى الأجهزة المركزية للتعليم قبل الجامعي رسم السياسات العامة للتعليم ومهام التخطيط والتقييم والمتابعة العامة، وتتولى المحافظات العملية التنفيذية التعليمية والمتابعة المحلية، وكذلك إنشاء وتجهيز وإدارة المدارس الداخلية في اختصاصها، وذلك وفق مقتضيات الخطة القومية للتعليم وفي حدود الموازنة المقررة. </a:t>
            </a:r>
            <a:endParaRPr lang="en-US" sz="4000" b="1" dirty="0"/>
          </a:p>
        </p:txBody>
      </p:sp>
    </p:spTree>
    <p:extLst>
      <p:ext uri="{BB962C8B-B14F-4D97-AF65-F5344CB8AC3E}">
        <p14:creationId xmlns:p14="http://schemas.microsoft.com/office/powerpoint/2010/main" val="4113354023"/>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TotalTime>
  <Words>1829</Words>
  <Application>Microsoft Office PowerPoint</Application>
  <PresentationFormat>On-screen Show (4:3)</PresentationFormat>
  <Paragraphs>94</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1_Default Design</vt:lpstr>
      <vt:lpstr>PowerPoint Presentation</vt:lpstr>
      <vt:lpstr>PowerPoint Presentation</vt:lpstr>
      <vt:lpstr>واقع التعليم العام فى مصر:</vt:lpstr>
      <vt:lpstr>PowerPoint Presentation</vt:lpstr>
      <vt:lpstr>ولتحقيق هذه الأهداف وضعت الدولة خطة استراتيجية قومية للتعليم قبل الجامعي، من المتوقع أن تحقق مجموعة من النتائج ومؤشرات الأداء من أهمها:</vt:lpstr>
      <vt:lpstr>PowerPoint Presentation</vt:lpstr>
      <vt:lpstr>الملامح الأساسية لنظام التعليم فى مصر:</vt:lpstr>
      <vt:lpstr>PowerPoint Presentation</vt:lpstr>
      <vt:lpstr>PowerPoint Presentation</vt:lpstr>
      <vt:lpstr>PowerPoint Presentation</vt:lpstr>
      <vt:lpstr>PowerPoint Presentation</vt:lpstr>
      <vt:lpstr>ملامح تطوير التعليم العام فى مصر: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أهم ملامح تطوير التعليم فى مصر، فيما يلي:</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drabdelhameed</dc:creator>
  <cp:lastModifiedBy>drabdelhameed</cp:lastModifiedBy>
  <cp:revision>7</cp:revision>
  <dcterms:created xsi:type="dcterms:W3CDTF">2020-06-05T22:36:04Z</dcterms:created>
  <dcterms:modified xsi:type="dcterms:W3CDTF">2020-06-05T23:27:05Z</dcterms:modified>
</cp:coreProperties>
</file>